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8"/>
  </p:notesMasterIdLst>
  <p:sldIdLst>
    <p:sldId id="256" r:id="rId5"/>
    <p:sldId id="257" r:id="rId6"/>
    <p:sldId id="258" r:id="rId7"/>
    <p:sldId id="259" r:id="rId8"/>
    <p:sldId id="261" r:id="rId9"/>
    <p:sldId id="263" r:id="rId10"/>
    <p:sldId id="264" r:id="rId11"/>
    <p:sldId id="265" r:id="rId12"/>
    <p:sldId id="267" r:id="rId13"/>
    <p:sldId id="266"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2" r:id="rId27"/>
  </p:sldIdLst>
  <p:sldSz cx="18288000" cy="10287000"/>
  <p:notesSz cx="7010400" cy="9296400"/>
  <p:embeddedFontLst>
    <p:embeddedFont>
      <p:font typeface="Barlow" panose="00000500000000000000" pitchFamily="2" charset="0"/>
      <p:regular r:id="rId29"/>
      <p:bold r:id="rId30"/>
      <p:italic r:id="rId31"/>
      <p:boldItalic r:id="rId32"/>
    </p:embeddedFont>
    <p:embeddedFont>
      <p:font typeface="Barlow Bold" panose="00000800000000000000" pitchFamily="2" charset="0"/>
      <p:regular r:id="rId33"/>
      <p:bold r:id="rId34"/>
    </p:embeddedFont>
    <p:embeddedFont>
      <p:font typeface="Libre Baskerville Bold" panose="02000000000000000000" pitchFamily="2" charset="0"/>
      <p:regular r:id="rId35"/>
      <p:bold r:id="rId36"/>
    </p:embeddedFont>
    <p:embeddedFont>
      <p:font typeface="Neue Montreal" panose="020B0604020202020204" charset="0"/>
      <p:regular r:id="rId37"/>
      <p:bold r:id="rId38"/>
      <p: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22F9B7-0D89-4A69-B560-5BC1BD186776}" v="11" dt="2025-05-06T12:53:46.8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1074" y="2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AE"/>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F9D41132-6AF4-4BBF-B0BB-6432E3656F5B}" type="datetimeFigureOut">
              <a:rPr lang="en-AE" smtClean="0"/>
              <a:t>06/05/2025</a:t>
            </a:fld>
            <a:endParaRPr lang="en-AE"/>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AE"/>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AE"/>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814F03B6-2C3C-4181-8756-709E127EFAC9}" type="slidenum">
              <a:rPr lang="en-AE" smtClean="0"/>
              <a:t>‹#›</a:t>
            </a:fld>
            <a:endParaRPr lang="en-AE"/>
          </a:p>
        </p:txBody>
      </p:sp>
    </p:spTree>
    <p:extLst>
      <p:ext uri="{BB962C8B-B14F-4D97-AF65-F5344CB8AC3E}">
        <p14:creationId xmlns:p14="http://schemas.microsoft.com/office/powerpoint/2010/main" val="570699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E" dirty="0"/>
          </a:p>
        </p:txBody>
      </p:sp>
      <p:sp>
        <p:nvSpPr>
          <p:cNvPr id="4" name="Slide Number Placeholder 3"/>
          <p:cNvSpPr>
            <a:spLocks noGrp="1"/>
          </p:cNvSpPr>
          <p:nvPr>
            <p:ph type="sldNum" sz="quarter" idx="5"/>
          </p:nvPr>
        </p:nvSpPr>
        <p:spPr/>
        <p:txBody>
          <a:bodyPr/>
          <a:lstStyle/>
          <a:p>
            <a:fld id="{814F03B6-2C3C-4181-8756-709E127EFAC9}" type="slidenum">
              <a:rPr lang="en-AE" smtClean="0"/>
              <a:t>1</a:t>
            </a:fld>
            <a:endParaRPr lang="en-AE"/>
          </a:p>
        </p:txBody>
      </p:sp>
    </p:spTree>
    <p:extLst>
      <p:ext uri="{BB962C8B-B14F-4D97-AF65-F5344CB8AC3E}">
        <p14:creationId xmlns:p14="http://schemas.microsoft.com/office/powerpoint/2010/main" val="753098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svg"/><Relationship Id="rId9" Type="http://schemas.openxmlformats.org/officeDocument/2006/relationships/image" Target="../media/image31.svg"/></Relationships>
</file>

<file path=ppt/slides/_rels/slide11.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svg"/></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hyperlink" Target="https://mirdifhills.ae" TargetMode="External"/><Relationship Id="rId4" Type="http://schemas.openxmlformats.org/officeDocument/2006/relationships/hyperlink" Target="https://mirdifhills.a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AB5B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071FE99-0F73-82B2-E30D-F9AC72556C50}"/>
              </a:ext>
            </a:extLst>
          </p:cNvPr>
          <p:cNvSpPr/>
          <p:nvPr/>
        </p:nvSpPr>
        <p:spPr>
          <a:xfrm>
            <a:off x="8667750" y="1"/>
            <a:ext cx="9620250" cy="102869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sp>
        <p:nvSpPr>
          <p:cNvPr id="9" name="Freeform 9"/>
          <p:cNvSpPr/>
          <p:nvPr/>
        </p:nvSpPr>
        <p:spPr>
          <a:xfrm>
            <a:off x="0" y="0"/>
            <a:ext cx="8667750" cy="10287000"/>
          </a:xfrm>
          <a:custGeom>
            <a:avLst/>
            <a:gdLst/>
            <a:ahLst/>
            <a:cxnLst/>
            <a:rect l="l" t="t" r="r" b="b"/>
            <a:pathLst>
              <a:path w="8667750" h="10287000">
                <a:moveTo>
                  <a:pt x="0" y="0"/>
                </a:moveTo>
                <a:lnTo>
                  <a:pt x="8667750" y="0"/>
                </a:lnTo>
                <a:lnTo>
                  <a:pt x="8667750" y="10287000"/>
                </a:lnTo>
                <a:lnTo>
                  <a:pt x="0" y="10287000"/>
                </a:lnTo>
                <a:lnTo>
                  <a:pt x="0" y="0"/>
                </a:lnTo>
                <a:close/>
              </a:path>
            </a:pathLst>
          </a:custGeom>
          <a:blipFill>
            <a:blip r:embed="rId3"/>
            <a:stretch>
              <a:fillRect l="-161857" b="-24109"/>
            </a:stretch>
          </a:blipFill>
        </p:spPr>
        <p:txBody>
          <a:bodyPr/>
          <a:lstStyle/>
          <a:p>
            <a:endParaRPr lang="en-AE"/>
          </a:p>
        </p:txBody>
      </p:sp>
      <p:pic>
        <p:nvPicPr>
          <p:cNvPr id="1026" name="Picture 2">
            <a:extLst>
              <a:ext uri="{FF2B5EF4-FFF2-40B4-BE49-F238E27FC236}">
                <a16:creationId xmlns:a16="http://schemas.microsoft.com/office/drawing/2014/main" id="{3EF43598-D127-3AE6-A93B-8E70C52857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27742" y="9116593"/>
            <a:ext cx="2918082" cy="899588"/>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4720BA91-D974-E5D0-AFFD-58C2FB79B38F}"/>
              </a:ext>
            </a:extLst>
          </p:cNvPr>
          <p:cNvCxnSpPr>
            <a:cxnSpLocks/>
          </p:cNvCxnSpPr>
          <p:nvPr/>
        </p:nvCxnSpPr>
        <p:spPr>
          <a:xfrm>
            <a:off x="13394423" y="2079523"/>
            <a:ext cx="0" cy="2340077"/>
          </a:xfrm>
          <a:prstGeom prst="line">
            <a:avLst/>
          </a:prstGeom>
        </p:spPr>
        <p:style>
          <a:lnRef idx="3">
            <a:schemeClr val="dk1"/>
          </a:lnRef>
          <a:fillRef idx="0">
            <a:schemeClr val="dk1"/>
          </a:fillRef>
          <a:effectRef idx="2">
            <a:schemeClr val="dk1"/>
          </a:effectRef>
          <a:fontRef idx="minor">
            <a:schemeClr val="tx1"/>
          </a:fontRef>
        </p:style>
      </p:cxnSp>
      <p:pic>
        <p:nvPicPr>
          <p:cNvPr id="24" name="Picture 23" descr="A logo for a company&#10;&#10;AI-generated content may be incorrect.">
            <a:extLst>
              <a:ext uri="{FF2B5EF4-FFF2-40B4-BE49-F238E27FC236}">
                <a16:creationId xmlns:a16="http://schemas.microsoft.com/office/drawing/2014/main" id="{62F96351-5B59-1B6F-6016-06D545FA7D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49240" y="2367579"/>
            <a:ext cx="3914634" cy="1789846"/>
          </a:xfrm>
          <a:prstGeom prst="rect">
            <a:avLst/>
          </a:prstGeom>
        </p:spPr>
      </p:pic>
      <p:pic>
        <p:nvPicPr>
          <p:cNvPr id="6" name="Picture 5">
            <a:extLst>
              <a:ext uri="{FF2B5EF4-FFF2-40B4-BE49-F238E27FC236}">
                <a16:creationId xmlns:a16="http://schemas.microsoft.com/office/drawing/2014/main" id="{B5C54907-E003-9E82-EA98-9573C0445CA9}"/>
              </a:ext>
            </a:extLst>
          </p:cNvPr>
          <p:cNvPicPr>
            <a:picLocks noChangeAspect="1"/>
          </p:cNvPicPr>
          <p:nvPr/>
        </p:nvPicPr>
        <p:blipFill>
          <a:blip r:embed="rId6"/>
          <a:stretch>
            <a:fillRect/>
          </a:stretch>
        </p:blipFill>
        <p:spPr>
          <a:xfrm>
            <a:off x="9826729" y="2182218"/>
            <a:ext cx="3259992" cy="197520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620250" y="0"/>
            <a:ext cx="8667750" cy="10287000"/>
          </a:xfrm>
          <a:custGeom>
            <a:avLst/>
            <a:gdLst/>
            <a:ahLst/>
            <a:cxnLst/>
            <a:rect l="l" t="t" r="r" b="b"/>
            <a:pathLst>
              <a:path w="8667750" h="10287000">
                <a:moveTo>
                  <a:pt x="0" y="0"/>
                </a:moveTo>
                <a:lnTo>
                  <a:pt x="8667750" y="0"/>
                </a:lnTo>
                <a:lnTo>
                  <a:pt x="8667750" y="10287000"/>
                </a:lnTo>
                <a:lnTo>
                  <a:pt x="0" y="10287000"/>
                </a:lnTo>
                <a:lnTo>
                  <a:pt x="0" y="0"/>
                </a:lnTo>
                <a:close/>
              </a:path>
            </a:pathLst>
          </a:custGeom>
          <a:blipFill>
            <a:blip r:embed="rId2"/>
            <a:stretch>
              <a:fillRect l="-48909" t="-7862" r="-35633" b="-10895"/>
            </a:stretch>
          </a:blipFill>
        </p:spPr>
        <p:txBody>
          <a:bodyPr/>
          <a:lstStyle/>
          <a:p>
            <a:endParaRPr lang="en-AE"/>
          </a:p>
        </p:txBody>
      </p:sp>
      <p:sp>
        <p:nvSpPr>
          <p:cNvPr id="3" name="Freeform 3"/>
          <p:cNvSpPr/>
          <p:nvPr/>
        </p:nvSpPr>
        <p:spPr>
          <a:xfrm>
            <a:off x="1042671" y="3668394"/>
            <a:ext cx="521249" cy="546070"/>
          </a:xfrm>
          <a:custGeom>
            <a:avLst/>
            <a:gdLst/>
            <a:ahLst/>
            <a:cxnLst/>
            <a:rect l="l" t="t" r="r" b="b"/>
            <a:pathLst>
              <a:path w="521249" h="546070">
                <a:moveTo>
                  <a:pt x="0" y="0"/>
                </a:moveTo>
                <a:lnTo>
                  <a:pt x="521248" y="0"/>
                </a:lnTo>
                <a:lnTo>
                  <a:pt x="521248" y="546069"/>
                </a:lnTo>
                <a:lnTo>
                  <a:pt x="0" y="54606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E"/>
          </a:p>
        </p:txBody>
      </p:sp>
      <p:sp>
        <p:nvSpPr>
          <p:cNvPr id="5" name="Freeform 5"/>
          <p:cNvSpPr/>
          <p:nvPr/>
        </p:nvSpPr>
        <p:spPr>
          <a:xfrm>
            <a:off x="4609756" y="4738369"/>
            <a:ext cx="479878" cy="586111"/>
          </a:xfrm>
          <a:custGeom>
            <a:avLst/>
            <a:gdLst/>
            <a:ahLst/>
            <a:cxnLst/>
            <a:rect l="l" t="t" r="r" b="b"/>
            <a:pathLst>
              <a:path w="479878" h="586111">
                <a:moveTo>
                  <a:pt x="0" y="0"/>
                </a:moveTo>
                <a:lnTo>
                  <a:pt x="479878" y="0"/>
                </a:lnTo>
                <a:lnTo>
                  <a:pt x="479878" y="586110"/>
                </a:lnTo>
                <a:lnTo>
                  <a:pt x="0" y="5861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E"/>
          </a:p>
        </p:txBody>
      </p:sp>
      <p:sp>
        <p:nvSpPr>
          <p:cNvPr id="6" name="Freeform 6"/>
          <p:cNvSpPr/>
          <p:nvPr/>
        </p:nvSpPr>
        <p:spPr>
          <a:xfrm>
            <a:off x="4513453" y="3701168"/>
            <a:ext cx="672485" cy="480521"/>
          </a:xfrm>
          <a:custGeom>
            <a:avLst/>
            <a:gdLst/>
            <a:ahLst/>
            <a:cxnLst/>
            <a:rect l="l" t="t" r="r" b="b"/>
            <a:pathLst>
              <a:path w="672485" h="480521">
                <a:moveTo>
                  <a:pt x="0" y="0"/>
                </a:moveTo>
                <a:lnTo>
                  <a:pt x="672484" y="0"/>
                </a:lnTo>
                <a:lnTo>
                  <a:pt x="672484" y="480521"/>
                </a:lnTo>
                <a:lnTo>
                  <a:pt x="0" y="480521"/>
                </a:lnTo>
                <a:lnTo>
                  <a:pt x="0" y="0"/>
                </a:lnTo>
                <a:close/>
              </a:path>
            </a:pathLst>
          </a:custGeom>
          <a:blipFill>
            <a:blip r:embed="rId7"/>
            <a:stretch>
              <a:fillRect/>
            </a:stretch>
          </a:blipFill>
        </p:spPr>
        <p:txBody>
          <a:bodyPr/>
          <a:lstStyle/>
          <a:p>
            <a:endParaRPr lang="en-AE"/>
          </a:p>
        </p:txBody>
      </p:sp>
      <p:sp>
        <p:nvSpPr>
          <p:cNvPr id="7" name="Freeform 7"/>
          <p:cNvSpPr/>
          <p:nvPr/>
        </p:nvSpPr>
        <p:spPr>
          <a:xfrm>
            <a:off x="4582890" y="6149395"/>
            <a:ext cx="570266" cy="570266"/>
          </a:xfrm>
          <a:custGeom>
            <a:avLst/>
            <a:gdLst/>
            <a:ahLst/>
            <a:cxnLst/>
            <a:rect l="l" t="t" r="r" b="b"/>
            <a:pathLst>
              <a:path w="570266" h="570266">
                <a:moveTo>
                  <a:pt x="0" y="0"/>
                </a:moveTo>
                <a:lnTo>
                  <a:pt x="570266" y="0"/>
                </a:lnTo>
                <a:lnTo>
                  <a:pt x="570266" y="570266"/>
                </a:lnTo>
                <a:lnTo>
                  <a:pt x="0" y="57026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E"/>
          </a:p>
        </p:txBody>
      </p:sp>
      <p:sp>
        <p:nvSpPr>
          <p:cNvPr id="9" name="TextBox 9"/>
          <p:cNvSpPr txBox="1"/>
          <p:nvPr/>
        </p:nvSpPr>
        <p:spPr>
          <a:xfrm>
            <a:off x="1760381" y="3619500"/>
            <a:ext cx="1730578"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Swimming</a:t>
            </a:r>
          </a:p>
          <a:p>
            <a:pPr algn="l">
              <a:lnSpc>
                <a:spcPts val="2400"/>
              </a:lnSpc>
            </a:pPr>
            <a:r>
              <a:rPr lang="en-US" sz="2400" b="1">
                <a:solidFill>
                  <a:srgbClr val="000000"/>
                </a:solidFill>
                <a:latin typeface="Barlow Bold"/>
                <a:ea typeface="Barlow Bold"/>
                <a:cs typeface="Barlow Bold"/>
                <a:sym typeface="Barlow Bold"/>
              </a:rPr>
              <a:t>Pool</a:t>
            </a:r>
          </a:p>
        </p:txBody>
      </p:sp>
      <p:sp>
        <p:nvSpPr>
          <p:cNvPr id="10" name="TextBox 10"/>
          <p:cNvSpPr txBox="1"/>
          <p:nvPr/>
        </p:nvSpPr>
        <p:spPr>
          <a:xfrm>
            <a:off x="1760381" y="4701573"/>
            <a:ext cx="1730578" cy="615553"/>
          </a:xfrm>
          <a:prstGeom prst="rect">
            <a:avLst/>
          </a:prstGeom>
        </p:spPr>
        <p:txBody>
          <a:bodyPr lIns="0" tIns="0" rIns="0" bIns="0" rtlCol="0" anchor="t">
            <a:spAutoFit/>
          </a:bodyPr>
          <a:lstStyle/>
          <a:p>
            <a:pPr>
              <a:lnSpc>
                <a:spcPts val="2400"/>
              </a:lnSpc>
            </a:pPr>
            <a:r>
              <a:rPr lang="en-US" sz="2400" b="1">
                <a:solidFill>
                  <a:srgbClr val="000000"/>
                </a:solidFill>
                <a:latin typeface="Barlow Bold"/>
              </a:rPr>
              <a:t>Home Appliances </a:t>
            </a:r>
          </a:p>
        </p:txBody>
      </p:sp>
      <p:sp>
        <p:nvSpPr>
          <p:cNvPr id="11" name="TextBox 11"/>
          <p:cNvSpPr txBox="1"/>
          <p:nvPr/>
        </p:nvSpPr>
        <p:spPr>
          <a:xfrm>
            <a:off x="1028700" y="1641506"/>
            <a:ext cx="7579726" cy="1064394"/>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Facilities</a:t>
            </a:r>
          </a:p>
        </p:txBody>
      </p:sp>
      <p:sp>
        <p:nvSpPr>
          <p:cNvPr id="13" name="TextBox 13"/>
          <p:cNvSpPr txBox="1"/>
          <p:nvPr/>
        </p:nvSpPr>
        <p:spPr>
          <a:xfrm>
            <a:off x="5290712" y="3619500"/>
            <a:ext cx="1730578"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Fitness</a:t>
            </a:r>
          </a:p>
          <a:p>
            <a:pPr algn="l">
              <a:lnSpc>
                <a:spcPts val="2400"/>
              </a:lnSpc>
            </a:pPr>
            <a:r>
              <a:rPr lang="en-US" sz="2400" b="1">
                <a:solidFill>
                  <a:srgbClr val="000000"/>
                </a:solidFill>
                <a:latin typeface="Barlow Bold"/>
                <a:ea typeface="Barlow Bold"/>
                <a:cs typeface="Barlow Bold"/>
                <a:sym typeface="Barlow Bold"/>
              </a:rPr>
              <a:t>Centre</a:t>
            </a:r>
          </a:p>
        </p:txBody>
      </p:sp>
      <p:sp>
        <p:nvSpPr>
          <p:cNvPr id="14" name="TextBox 14"/>
          <p:cNvSpPr txBox="1"/>
          <p:nvPr/>
        </p:nvSpPr>
        <p:spPr>
          <a:xfrm>
            <a:off x="5290712" y="4701573"/>
            <a:ext cx="1730578"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Security</a:t>
            </a:r>
          </a:p>
          <a:p>
            <a:pPr algn="l">
              <a:lnSpc>
                <a:spcPts val="2400"/>
              </a:lnSpc>
            </a:pPr>
            <a:r>
              <a:rPr lang="en-US" sz="2400" b="1">
                <a:solidFill>
                  <a:srgbClr val="000000"/>
                </a:solidFill>
                <a:latin typeface="Barlow Bold"/>
                <a:ea typeface="Barlow Bold"/>
                <a:cs typeface="Barlow Bold"/>
                <a:sym typeface="Barlow Bold"/>
              </a:rPr>
              <a:t>Systems</a:t>
            </a:r>
          </a:p>
        </p:txBody>
      </p:sp>
      <p:sp>
        <p:nvSpPr>
          <p:cNvPr id="15" name="TextBox 15"/>
          <p:cNvSpPr txBox="1"/>
          <p:nvPr/>
        </p:nvSpPr>
        <p:spPr>
          <a:xfrm>
            <a:off x="1746460" y="6128929"/>
            <a:ext cx="1730578"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Recreational Area</a:t>
            </a:r>
          </a:p>
        </p:txBody>
      </p:sp>
      <p:sp>
        <p:nvSpPr>
          <p:cNvPr id="16" name="TextBox 16"/>
          <p:cNvSpPr txBox="1"/>
          <p:nvPr/>
        </p:nvSpPr>
        <p:spPr>
          <a:xfrm>
            <a:off x="5262359" y="6112599"/>
            <a:ext cx="1730578"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Covered</a:t>
            </a:r>
          </a:p>
          <a:p>
            <a:pPr algn="l">
              <a:lnSpc>
                <a:spcPts val="2400"/>
              </a:lnSpc>
            </a:pPr>
            <a:r>
              <a:rPr lang="en-US" sz="2400" b="1">
                <a:solidFill>
                  <a:srgbClr val="000000"/>
                </a:solidFill>
                <a:latin typeface="Barlow Bold"/>
                <a:ea typeface="Barlow Bold"/>
                <a:cs typeface="Barlow Bold"/>
                <a:sym typeface="Barlow Bold"/>
              </a:rPr>
              <a:t>Parking</a:t>
            </a:r>
          </a:p>
        </p:txBody>
      </p:sp>
      <p:pic>
        <p:nvPicPr>
          <p:cNvPr id="17" name="Picture 16">
            <a:extLst>
              <a:ext uri="{FF2B5EF4-FFF2-40B4-BE49-F238E27FC236}">
                <a16:creationId xmlns:a16="http://schemas.microsoft.com/office/drawing/2014/main" id="{96A388A7-B87B-21AE-B68A-82E2440AB49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1615" y="4648204"/>
            <a:ext cx="691242" cy="691242"/>
          </a:xfrm>
          <a:prstGeom prst="rect">
            <a:avLst/>
          </a:prstGeom>
        </p:spPr>
      </p:pic>
      <p:pic>
        <p:nvPicPr>
          <p:cNvPr id="19" name="Picture 18" descr="A blue and white logo of a playground&#10;&#10;AI-generated content may be incorrect.">
            <a:extLst>
              <a:ext uri="{FF2B5EF4-FFF2-40B4-BE49-F238E27FC236}">
                <a16:creationId xmlns:a16="http://schemas.microsoft.com/office/drawing/2014/main" id="{EA78C0E5-2EAA-B59F-AB39-F0F95A79B44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5290" y="6052463"/>
            <a:ext cx="674914" cy="67491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64341" y="4326117"/>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3" name="AutoShape 3"/>
          <p:cNvSpPr/>
          <p:nvPr/>
        </p:nvSpPr>
        <p:spPr>
          <a:xfrm>
            <a:off x="4095982" y="4326117"/>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4" name="AutoShape 4"/>
          <p:cNvSpPr/>
          <p:nvPr/>
        </p:nvSpPr>
        <p:spPr>
          <a:xfrm>
            <a:off x="1064341" y="5377611"/>
            <a:ext cx="453427" cy="0"/>
          </a:xfrm>
          <a:prstGeom prst="line">
            <a:avLst/>
          </a:prstGeom>
          <a:ln w="38100" cap="flat">
            <a:solidFill>
              <a:srgbClr val="59B5B1"/>
            </a:solidFill>
            <a:prstDash val="solid"/>
            <a:headEnd type="none" w="sm" len="sm"/>
            <a:tailEnd type="none" w="sm" len="sm"/>
          </a:ln>
        </p:spPr>
        <p:txBody>
          <a:bodyPr/>
          <a:lstStyle/>
          <a:p>
            <a:endParaRPr lang="en-AE"/>
          </a:p>
        </p:txBody>
      </p:sp>
      <p:sp>
        <p:nvSpPr>
          <p:cNvPr id="5" name="AutoShape 5"/>
          <p:cNvSpPr/>
          <p:nvPr/>
        </p:nvSpPr>
        <p:spPr>
          <a:xfrm>
            <a:off x="4095982" y="5377611"/>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6" name="AutoShape 6"/>
          <p:cNvSpPr/>
          <p:nvPr/>
        </p:nvSpPr>
        <p:spPr>
          <a:xfrm>
            <a:off x="1064341" y="6429104"/>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7" name="AutoShape 7"/>
          <p:cNvSpPr/>
          <p:nvPr/>
        </p:nvSpPr>
        <p:spPr>
          <a:xfrm>
            <a:off x="1064341" y="7480598"/>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8" name="AutoShape 8"/>
          <p:cNvSpPr/>
          <p:nvPr/>
        </p:nvSpPr>
        <p:spPr>
          <a:xfrm>
            <a:off x="4095982" y="6429104"/>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9" name="AutoShape 9"/>
          <p:cNvSpPr/>
          <p:nvPr/>
        </p:nvSpPr>
        <p:spPr>
          <a:xfrm>
            <a:off x="1064341" y="3896515"/>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10" name="AutoShape 10"/>
          <p:cNvSpPr/>
          <p:nvPr/>
        </p:nvSpPr>
        <p:spPr>
          <a:xfrm>
            <a:off x="4095982" y="3896515"/>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11" name="AutoShape 11"/>
          <p:cNvSpPr/>
          <p:nvPr/>
        </p:nvSpPr>
        <p:spPr>
          <a:xfrm>
            <a:off x="1064341" y="4948009"/>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12" name="AutoShape 12"/>
          <p:cNvSpPr/>
          <p:nvPr/>
        </p:nvSpPr>
        <p:spPr>
          <a:xfrm>
            <a:off x="4095982" y="4948009"/>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13" name="AutoShape 13"/>
          <p:cNvSpPr/>
          <p:nvPr/>
        </p:nvSpPr>
        <p:spPr>
          <a:xfrm>
            <a:off x="1064341" y="5999503"/>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14" name="AutoShape 14"/>
          <p:cNvSpPr/>
          <p:nvPr/>
        </p:nvSpPr>
        <p:spPr>
          <a:xfrm>
            <a:off x="1064341" y="7050997"/>
            <a:ext cx="453427" cy="0"/>
          </a:xfrm>
          <a:prstGeom prst="line">
            <a:avLst/>
          </a:prstGeom>
          <a:ln w="38100" cap="flat">
            <a:solidFill>
              <a:srgbClr val="D0D0D0"/>
            </a:solidFill>
            <a:prstDash val="solid"/>
            <a:headEnd type="none" w="sm" len="sm"/>
            <a:tailEnd type="none" w="sm" len="sm"/>
          </a:ln>
        </p:spPr>
        <p:txBody>
          <a:bodyPr/>
          <a:lstStyle/>
          <a:p>
            <a:endParaRPr lang="en-AE"/>
          </a:p>
        </p:txBody>
      </p:sp>
      <p:sp>
        <p:nvSpPr>
          <p:cNvPr id="15" name="AutoShape 15"/>
          <p:cNvSpPr/>
          <p:nvPr/>
        </p:nvSpPr>
        <p:spPr>
          <a:xfrm>
            <a:off x="4095982" y="5999503"/>
            <a:ext cx="453427" cy="0"/>
          </a:xfrm>
          <a:prstGeom prst="line">
            <a:avLst/>
          </a:prstGeom>
          <a:ln w="38100" cap="flat">
            <a:solidFill>
              <a:srgbClr val="5AB5B1"/>
            </a:solidFill>
            <a:prstDash val="solid"/>
            <a:headEnd type="none" w="sm" len="sm"/>
            <a:tailEnd type="none" w="sm" len="sm"/>
          </a:ln>
        </p:spPr>
        <p:txBody>
          <a:bodyPr/>
          <a:lstStyle/>
          <a:p>
            <a:endParaRPr lang="en-AE"/>
          </a:p>
        </p:txBody>
      </p:sp>
      <p:sp>
        <p:nvSpPr>
          <p:cNvPr id="16" name="AutoShape 16"/>
          <p:cNvSpPr/>
          <p:nvPr/>
        </p:nvSpPr>
        <p:spPr>
          <a:xfrm>
            <a:off x="1138158" y="4411792"/>
            <a:ext cx="305793" cy="0"/>
          </a:xfrm>
          <a:prstGeom prst="line">
            <a:avLst/>
          </a:prstGeom>
          <a:ln w="38100" cap="flat">
            <a:solidFill>
              <a:srgbClr val="59B5B1"/>
            </a:solidFill>
            <a:prstDash val="solid"/>
            <a:headEnd type="none" w="sm" len="sm"/>
            <a:tailEnd type="none" w="sm" len="sm"/>
          </a:ln>
        </p:spPr>
        <p:txBody>
          <a:bodyPr/>
          <a:lstStyle/>
          <a:p>
            <a:endParaRPr lang="en-AE"/>
          </a:p>
        </p:txBody>
      </p:sp>
      <p:sp>
        <p:nvSpPr>
          <p:cNvPr id="17" name="AutoShape 17"/>
          <p:cNvSpPr/>
          <p:nvPr/>
        </p:nvSpPr>
        <p:spPr>
          <a:xfrm>
            <a:off x="4169799" y="4411792"/>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18" name="AutoShape 18"/>
          <p:cNvSpPr/>
          <p:nvPr/>
        </p:nvSpPr>
        <p:spPr>
          <a:xfrm>
            <a:off x="1138158" y="546328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19" name="AutoShape 19"/>
          <p:cNvSpPr/>
          <p:nvPr/>
        </p:nvSpPr>
        <p:spPr>
          <a:xfrm>
            <a:off x="4169799" y="546328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8158" y="651478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1" name="AutoShape 21"/>
          <p:cNvSpPr/>
          <p:nvPr/>
        </p:nvSpPr>
        <p:spPr>
          <a:xfrm>
            <a:off x="1138158" y="7566274"/>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2" name="AutoShape 22"/>
          <p:cNvSpPr/>
          <p:nvPr/>
        </p:nvSpPr>
        <p:spPr>
          <a:xfrm>
            <a:off x="4169799" y="651478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3" name="AutoShape 23"/>
          <p:cNvSpPr/>
          <p:nvPr/>
        </p:nvSpPr>
        <p:spPr>
          <a:xfrm>
            <a:off x="1138158" y="415398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4" name="AutoShape 24"/>
          <p:cNvSpPr/>
          <p:nvPr/>
        </p:nvSpPr>
        <p:spPr>
          <a:xfrm>
            <a:off x="4169799" y="415398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5" name="AutoShape 25"/>
          <p:cNvSpPr/>
          <p:nvPr/>
        </p:nvSpPr>
        <p:spPr>
          <a:xfrm>
            <a:off x="1138158" y="520548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6" name="AutoShape 26"/>
          <p:cNvSpPr/>
          <p:nvPr/>
        </p:nvSpPr>
        <p:spPr>
          <a:xfrm>
            <a:off x="4169799" y="520548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7" name="AutoShape 27"/>
          <p:cNvSpPr/>
          <p:nvPr/>
        </p:nvSpPr>
        <p:spPr>
          <a:xfrm>
            <a:off x="1138158" y="6256974"/>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28" name="AutoShape 28"/>
          <p:cNvSpPr/>
          <p:nvPr/>
        </p:nvSpPr>
        <p:spPr>
          <a:xfrm>
            <a:off x="1138158" y="7308468"/>
            <a:ext cx="305793" cy="0"/>
          </a:xfrm>
          <a:prstGeom prst="line">
            <a:avLst/>
          </a:prstGeom>
          <a:ln w="38100" cap="flat">
            <a:solidFill>
              <a:srgbClr val="5AB5B1"/>
            </a:solidFill>
            <a:prstDash val="solid"/>
            <a:headEnd type="none" w="sm" len="sm"/>
            <a:tailEnd type="none" w="sm" len="sm"/>
          </a:ln>
        </p:spPr>
        <p:txBody>
          <a:bodyPr/>
          <a:lstStyle/>
          <a:p>
            <a:endParaRPr lang="en-AE"/>
          </a:p>
        </p:txBody>
      </p:sp>
      <p:sp>
        <p:nvSpPr>
          <p:cNvPr id="29" name="AutoShape 29"/>
          <p:cNvSpPr/>
          <p:nvPr/>
        </p:nvSpPr>
        <p:spPr>
          <a:xfrm>
            <a:off x="4169799" y="6256974"/>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0" name="AutoShape 30"/>
          <p:cNvSpPr/>
          <p:nvPr/>
        </p:nvSpPr>
        <p:spPr>
          <a:xfrm>
            <a:off x="1138158" y="4243793"/>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1" name="AutoShape 31"/>
          <p:cNvSpPr/>
          <p:nvPr/>
        </p:nvSpPr>
        <p:spPr>
          <a:xfrm>
            <a:off x="4169799" y="4243793"/>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2" name="AutoShape 32"/>
          <p:cNvSpPr/>
          <p:nvPr/>
        </p:nvSpPr>
        <p:spPr>
          <a:xfrm>
            <a:off x="1138158" y="5295287"/>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3" name="AutoShape 33"/>
          <p:cNvSpPr/>
          <p:nvPr/>
        </p:nvSpPr>
        <p:spPr>
          <a:xfrm>
            <a:off x="4169799" y="5295287"/>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4" name="AutoShape 34"/>
          <p:cNvSpPr/>
          <p:nvPr/>
        </p:nvSpPr>
        <p:spPr>
          <a:xfrm>
            <a:off x="1138158" y="6346781"/>
            <a:ext cx="305793" cy="0"/>
          </a:xfrm>
          <a:prstGeom prst="line">
            <a:avLst/>
          </a:prstGeom>
          <a:ln w="38100" cap="flat">
            <a:solidFill>
              <a:srgbClr val="5AB5B1"/>
            </a:solidFill>
            <a:prstDash val="solid"/>
            <a:headEnd type="none" w="sm" len="sm"/>
            <a:tailEnd type="none" w="sm" len="sm"/>
          </a:ln>
        </p:spPr>
        <p:txBody>
          <a:bodyPr/>
          <a:lstStyle/>
          <a:p>
            <a:endParaRPr lang="en-AE"/>
          </a:p>
        </p:txBody>
      </p:sp>
      <p:sp>
        <p:nvSpPr>
          <p:cNvPr id="35" name="AutoShape 35"/>
          <p:cNvSpPr/>
          <p:nvPr/>
        </p:nvSpPr>
        <p:spPr>
          <a:xfrm>
            <a:off x="1138158" y="7398275"/>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6" name="AutoShape 36"/>
          <p:cNvSpPr/>
          <p:nvPr/>
        </p:nvSpPr>
        <p:spPr>
          <a:xfrm>
            <a:off x="4169799" y="6346781"/>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7" name="AutoShape 37"/>
          <p:cNvSpPr/>
          <p:nvPr/>
        </p:nvSpPr>
        <p:spPr>
          <a:xfrm>
            <a:off x="1138158" y="4066412"/>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38" name="AutoShape 38"/>
          <p:cNvSpPr/>
          <p:nvPr/>
        </p:nvSpPr>
        <p:spPr>
          <a:xfrm>
            <a:off x="4169799" y="4066412"/>
            <a:ext cx="305793" cy="0"/>
          </a:xfrm>
          <a:prstGeom prst="line">
            <a:avLst/>
          </a:prstGeom>
          <a:ln w="38100" cap="flat">
            <a:solidFill>
              <a:srgbClr val="5AB5B1"/>
            </a:solidFill>
            <a:prstDash val="solid"/>
            <a:headEnd type="none" w="sm" len="sm"/>
            <a:tailEnd type="none" w="sm" len="sm"/>
          </a:ln>
        </p:spPr>
        <p:txBody>
          <a:bodyPr/>
          <a:lstStyle/>
          <a:p>
            <a:endParaRPr lang="en-AE"/>
          </a:p>
        </p:txBody>
      </p:sp>
      <p:sp>
        <p:nvSpPr>
          <p:cNvPr id="39" name="AutoShape 39"/>
          <p:cNvSpPr/>
          <p:nvPr/>
        </p:nvSpPr>
        <p:spPr>
          <a:xfrm>
            <a:off x="1138158" y="511790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0" name="AutoShape 40"/>
          <p:cNvSpPr/>
          <p:nvPr/>
        </p:nvSpPr>
        <p:spPr>
          <a:xfrm>
            <a:off x="4169799" y="511790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1" name="AutoShape 41"/>
          <p:cNvSpPr/>
          <p:nvPr/>
        </p:nvSpPr>
        <p:spPr>
          <a:xfrm>
            <a:off x="1138158" y="616940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2" name="AutoShape 42"/>
          <p:cNvSpPr/>
          <p:nvPr/>
        </p:nvSpPr>
        <p:spPr>
          <a:xfrm>
            <a:off x="1138158" y="7220894"/>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3" name="AutoShape 43"/>
          <p:cNvSpPr/>
          <p:nvPr/>
        </p:nvSpPr>
        <p:spPr>
          <a:xfrm>
            <a:off x="4169799" y="616940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4" name="AutoShape 44"/>
          <p:cNvSpPr/>
          <p:nvPr/>
        </p:nvSpPr>
        <p:spPr>
          <a:xfrm>
            <a:off x="1138158" y="3978838"/>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5" name="AutoShape 45"/>
          <p:cNvSpPr/>
          <p:nvPr/>
        </p:nvSpPr>
        <p:spPr>
          <a:xfrm>
            <a:off x="4169799" y="3978838"/>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6" name="AutoShape 46"/>
          <p:cNvSpPr/>
          <p:nvPr/>
        </p:nvSpPr>
        <p:spPr>
          <a:xfrm>
            <a:off x="1138158" y="5030332"/>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7" name="AutoShape 47"/>
          <p:cNvSpPr/>
          <p:nvPr/>
        </p:nvSpPr>
        <p:spPr>
          <a:xfrm>
            <a:off x="4169799" y="5030332"/>
            <a:ext cx="305793" cy="0"/>
          </a:xfrm>
          <a:prstGeom prst="line">
            <a:avLst/>
          </a:prstGeom>
          <a:ln w="38100" cap="flat">
            <a:solidFill>
              <a:srgbClr val="5AB5B1"/>
            </a:solidFill>
            <a:prstDash val="solid"/>
            <a:headEnd type="none" w="sm" len="sm"/>
            <a:tailEnd type="none" w="sm" len="sm"/>
          </a:ln>
        </p:spPr>
        <p:txBody>
          <a:bodyPr/>
          <a:lstStyle/>
          <a:p>
            <a:endParaRPr lang="en-AE"/>
          </a:p>
        </p:txBody>
      </p:sp>
      <p:sp>
        <p:nvSpPr>
          <p:cNvPr id="48" name="AutoShape 48"/>
          <p:cNvSpPr/>
          <p:nvPr/>
        </p:nvSpPr>
        <p:spPr>
          <a:xfrm>
            <a:off x="1138158" y="608182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49" name="AutoShape 49"/>
          <p:cNvSpPr/>
          <p:nvPr/>
        </p:nvSpPr>
        <p:spPr>
          <a:xfrm>
            <a:off x="1138158" y="7133320"/>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50" name="AutoShape 50"/>
          <p:cNvSpPr/>
          <p:nvPr/>
        </p:nvSpPr>
        <p:spPr>
          <a:xfrm>
            <a:off x="4169799" y="6081826"/>
            <a:ext cx="305793" cy="0"/>
          </a:xfrm>
          <a:prstGeom prst="line">
            <a:avLst/>
          </a:prstGeom>
          <a:ln w="38100" cap="flat">
            <a:solidFill>
              <a:srgbClr val="D0D0D0"/>
            </a:solidFill>
            <a:prstDash val="solid"/>
            <a:headEnd type="none" w="sm" len="sm"/>
            <a:tailEnd type="none" w="sm" len="sm"/>
          </a:ln>
        </p:spPr>
        <p:txBody>
          <a:bodyPr/>
          <a:lstStyle/>
          <a:p>
            <a:endParaRPr lang="en-AE"/>
          </a:p>
        </p:txBody>
      </p:sp>
      <p:sp>
        <p:nvSpPr>
          <p:cNvPr id="51" name="Freeform 51"/>
          <p:cNvSpPr/>
          <p:nvPr/>
        </p:nvSpPr>
        <p:spPr>
          <a:xfrm>
            <a:off x="5015952" y="-3532631"/>
            <a:ext cx="23944476" cy="21375887"/>
          </a:xfrm>
          <a:custGeom>
            <a:avLst/>
            <a:gdLst/>
            <a:ahLst/>
            <a:cxnLst/>
            <a:rect l="l" t="t" r="r" b="b"/>
            <a:pathLst>
              <a:path w="23944476" h="21375887">
                <a:moveTo>
                  <a:pt x="0" y="0"/>
                </a:moveTo>
                <a:lnTo>
                  <a:pt x="23944476" y="0"/>
                </a:lnTo>
                <a:lnTo>
                  <a:pt x="23944476" y="21375887"/>
                </a:lnTo>
                <a:lnTo>
                  <a:pt x="0" y="21375887"/>
                </a:lnTo>
                <a:lnTo>
                  <a:pt x="0" y="0"/>
                </a:lnTo>
                <a:close/>
              </a:path>
            </a:pathLst>
          </a:custGeom>
          <a:blipFill>
            <a:blip r:embed="rId2">
              <a:alphaModFix amt="88000"/>
              <a:extLst>
                <a:ext uri="{96DAC541-7B7A-43D3-8B79-37D633B846F1}">
                  <asvg:svgBlip xmlns:asvg="http://schemas.microsoft.com/office/drawing/2016/SVG/main" r:embed="rId3"/>
                </a:ext>
              </a:extLst>
            </a:blip>
            <a:stretch>
              <a:fillRect/>
            </a:stretch>
          </a:blipFill>
        </p:spPr>
        <p:txBody>
          <a:bodyPr/>
          <a:lstStyle/>
          <a:p>
            <a:endParaRPr lang="en-AE"/>
          </a:p>
        </p:txBody>
      </p:sp>
      <p:sp>
        <p:nvSpPr>
          <p:cNvPr id="52" name="Freeform 52"/>
          <p:cNvSpPr/>
          <p:nvPr/>
        </p:nvSpPr>
        <p:spPr>
          <a:xfrm>
            <a:off x="10533598" y="1464282"/>
            <a:ext cx="19613209" cy="11075362"/>
          </a:xfrm>
          <a:custGeom>
            <a:avLst/>
            <a:gdLst/>
            <a:ahLst/>
            <a:cxnLst/>
            <a:rect l="l" t="t" r="r" b="b"/>
            <a:pathLst>
              <a:path w="19613209" h="11075362">
                <a:moveTo>
                  <a:pt x="0" y="0"/>
                </a:moveTo>
                <a:lnTo>
                  <a:pt x="19613210" y="0"/>
                </a:lnTo>
                <a:lnTo>
                  <a:pt x="19613210" y="11075362"/>
                </a:lnTo>
                <a:lnTo>
                  <a:pt x="0" y="11075362"/>
                </a:lnTo>
                <a:lnTo>
                  <a:pt x="0" y="0"/>
                </a:lnTo>
                <a:close/>
              </a:path>
            </a:pathLst>
          </a:custGeom>
          <a:blipFill>
            <a:blip r:embed="rId4"/>
            <a:stretch>
              <a:fillRect l="-389"/>
            </a:stretch>
          </a:blipFill>
        </p:spPr>
        <p:txBody>
          <a:bodyPr/>
          <a:lstStyle/>
          <a:p>
            <a:endParaRPr lang="en-AE"/>
          </a:p>
        </p:txBody>
      </p:sp>
      <p:sp>
        <p:nvSpPr>
          <p:cNvPr id="53" name="TextBox 53"/>
          <p:cNvSpPr txBox="1"/>
          <p:nvPr/>
        </p:nvSpPr>
        <p:spPr>
          <a:xfrm>
            <a:off x="1028700" y="1066800"/>
            <a:ext cx="5384800" cy="105537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Typology</a:t>
            </a:r>
          </a:p>
        </p:txBody>
      </p:sp>
      <p:sp>
        <p:nvSpPr>
          <p:cNvPr id="55" name="TextBox 55"/>
          <p:cNvSpPr txBox="1"/>
          <p:nvPr/>
        </p:nvSpPr>
        <p:spPr>
          <a:xfrm>
            <a:off x="1766428" y="3847482"/>
            <a:ext cx="1763423"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Basement Floor Plan</a:t>
            </a:r>
          </a:p>
        </p:txBody>
      </p:sp>
      <p:sp>
        <p:nvSpPr>
          <p:cNvPr id="56" name="TextBox 56"/>
          <p:cNvSpPr txBox="1"/>
          <p:nvPr/>
        </p:nvSpPr>
        <p:spPr>
          <a:xfrm>
            <a:off x="4731762" y="3847482"/>
            <a:ext cx="1845064"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Third Floor Plan</a:t>
            </a:r>
          </a:p>
        </p:txBody>
      </p:sp>
      <p:sp>
        <p:nvSpPr>
          <p:cNvPr id="57" name="TextBox 57"/>
          <p:cNvSpPr txBox="1"/>
          <p:nvPr/>
        </p:nvSpPr>
        <p:spPr>
          <a:xfrm>
            <a:off x="1766428" y="4898975"/>
            <a:ext cx="1763423"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Ground Floor Plan</a:t>
            </a:r>
          </a:p>
        </p:txBody>
      </p:sp>
      <p:sp>
        <p:nvSpPr>
          <p:cNvPr id="58" name="TextBox 58"/>
          <p:cNvSpPr txBox="1"/>
          <p:nvPr/>
        </p:nvSpPr>
        <p:spPr>
          <a:xfrm>
            <a:off x="4731762" y="4898975"/>
            <a:ext cx="1845064"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Fourth Floor Plan</a:t>
            </a:r>
          </a:p>
        </p:txBody>
      </p:sp>
      <p:sp>
        <p:nvSpPr>
          <p:cNvPr id="59" name="TextBox 59"/>
          <p:cNvSpPr txBox="1"/>
          <p:nvPr/>
        </p:nvSpPr>
        <p:spPr>
          <a:xfrm>
            <a:off x="1766428" y="5950469"/>
            <a:ext cx="1763423"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First Floor Plan</a:t>
            </a:r>
          </a:p>
        </p:txBody>
      </p:sp>
      <p:sp>
        <p:nvSpPr>
          <p:cNvPr id="60" name="TextBox 60"/>
          <p:cNvSpPr txBox="1"/>
          <p:nvPr/>
        </p:nvSpPr>
        <p:spPr>
          <a:xfrm>
            <a:off x="4731762" y="5950469"/>
            <a:ext cx="1845064"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Roof Floor Plan</a:t>
            </a:r>
          </a:p>
        </p:txBody>
      </p:sp>
      <p:sp>
        <p:nvSpPr>
          <p:cNvPr id="61" name="TextBox 61"/>
          <p:cNvSpPr txBox="1"/>
          <p:nvPr/>
        </p:nvSpPr>
        <p:spPr>
          <a:xfrm>
            <a:off x="1766428" y="7001963"/>
            <a:ext cx="1763423" cy="641919"/>
          </a:xfrm>
          <a:prstGeom prst="rect">
            <a:avLst/>
          </a:prstGeom>
        </p:spPr>
        <p:txBody>
          <a:bodyPr lIns="0" tIns="0" rIns="0" bIns="0" rtlCol="0" anchor="t">
            <a:spAutoFit/>
          </a:bodyPr>
          <a:lstStyle/>
          <a:p>
            <a:pPr algn="l">
              <a:lnSpc>
                <a:spcPts val="2400"/>
              </a:lnSpc>
            </a:pPr>
            <a:r>
              <a:rPr lang="en-US" sz="2400">
                <a:solidFill>
                  <a:srgbClr val="000000"/>
                </a:solidFill>
                <a:latin typeface="Barlow"/>
                <a:ea typeface="Barlow"/>
                <a:cs typeface="Barlow"/>
                <a:sym typeface="Barlow"/>
              </a:rPr>
              <a:t>Second Floor Plan</a:t>
            </a:r>
          </a:p>
        </p:txBody>
      </p:sp>
      <p:sp>
        <p:nvSpPr>
          <p:cNvPr id="62" name="TextBox 62"/>
          <p:cNvSpPr txBox="1"/>
          <p:nvPr/>
        </p:nvSpPr>
        <p:spPr>
          <a:xfrm>
            <a:off x="1028700" y="3009900"/>
            <a:ext cx="3520709" cy="427990"/>
          </a:xfrm>
          <a:prstGeom prst="rect">
            <a:avLst/>
          </a:prstGeom>
        </p:spPr>
        <p:txBody>
          <a:bodyPr lIns="0" tIns="0" rIns="0" bIns="0" rtlCol="0" anchor="t">
            <a:spAutoFit/>
          </a:bodyPr>
          <a:lstStyle/>
          <a:p>
            <a:pPr algn="l">
              <a:lnSpc>
                <a:spcPts val="3335"/>
              </a:lnSpc>
            </a:pPr>
            <a:r>
              <a:rPr lang="en-US" sz="2900" b="1">
                <a:solidFill>
                  <a:srgbClr val="000000"/>
                </a:solidFill>
                <a:latin typeface="Barlow Bold"/>
                <a:ea typeface="Barlow Bold"/>
                <a:cs typeface="Barlow Bold"/>
                <a:sym typeface="Barlow Bold"/>
              </a:rPr>
              <a:t>Floor Layouts: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3657600" y="5843648"/>
            <a:ext cx="7624305" cy="569587"/>
            <a:chOff x="0" y="0"/>
            <a:chExt cx="2008048" cy="150015"/>
          </a:xfrm>
        </p:grpSpPr>
        <p:sp>
          <p:nvSpPr>
            <p:cNvPr id="23" name="Freeform 23"/>
            <p:cNvSpPr/>
            <p:nvPr/>
          </p:nvSpPr>
          <p:spPr>
            <a:xfrm>
              <a:off x="0" y="0"/>
              <a:ext cx="2008048" cy="150015"/>
            </a:xfrm>
            <a:custGeom>
              <a:avLst/>
              <a:gdLst/>
              <a:ahLst/>
              <a:cxnLst/>
              <a:rect l="l" t="t" r="r" b="b"/>
              <a:pathLst>
                <a:path w="2008048" h="150015">
                  <a:moveTo>
                    <a:pt x="0" y="0"/>
                  </a:moveTo>
                  <a:lnTo>
                    <a:pt x="2008048" y="0"/>
                  </a:lnTo>
                  <a:lnTo>
                    <a:pt x="2008048" y="150015"/>
                  </a:lnTo>
                  <a:lnTo>
                    <a:pt x="0" y="150015"/>
                  </a:lnTo>
                  <a:close/>
                </a:path>
              </a:pathLst>
            </a:custGeom>
            <a:solidFill>
              <a:srgbClr val="D0D0D0"/>
            </a:solidFill>
          </p:spPr>
          <p:txBody>
            <a:bodyPr/>
            <a:lstStyle/>
            <a:p>
              <a:endParaRPr lang="en-AE"/>
            </a:p>
          </p:txBody>
        </p:sp>
        <p:sp>
          <p:nvSpPr>
            <p:cNvPr id="24" name="TextBox 24"/>
            <p:cNvSpPr txBox="1"/>
            <p:nvPr/>
          </p:nvSpPr>
          <p:spPr>
            <a:xfrm>
              <a:off x="0" y="0"/>
              <a:ext cx="2008048" cy="150015"/>
            </a:xfrm>
            <a:prstGeom prst="rect">
              <a:avLst/>
            </a:prstGeom>
          </p:spPr>
          <p:txBody>
            <a:bodyPr lIns="50800" tIns="50800" rIns="50800" bIns="50800" rtlCol="0" anchor="ctr"/>
            <a:lstStyle/>
            <a:p>
              <a:pPr algn="ctr">
                <a:lnSpc>
                  <a:spcPts val="2760"/>
                </a:lnSpc>
              </a:pPr>
              <a:endParaRPr/>
            </a:p>
          </p:txBody>
        </p:sp>
      </p:grpSp>
      <p:grpSp>
        <p:nvGrpSpPr>
          <p:cNvPr id="25" name="Group 25"/>
          <p:cNvGrpSpPr/>
          <p:nvPr/>
        </p:nvGrpSpPr>
        <p:grpSpPr>
          <a:xfrm>
            <a:off x="3657600" y="3107774"/>
            <a:ext cx="7624305" cy="710719"/>
            <a:chOff x="0" y="0"/>
            <a:chExt cx="2008048" cy="187185"/>
          </a:xfrm>
        </p:grpSpPr>
        <p:sp>
          <p:nvSpPr>
            <p:cNvPr id="26" name="Freeform 26"/>
            <p:cNvSpPr/>
            <p:nvPr/>
          </p:nvSpPr>
          <p:spPr>
            <a:xfrm>
              <a:off x="0" y="0"/>
              <a:ext cx="2008048" cy="187185"/>
            </a:xfrm>
            <a:custGeom>
              <a:avLst/>
              <a:gdLst/>
              <a:ahLst/>
              <a:cxnLst/>
              <a:rect l="l" t="t" r="r" b="b"/>
              <a:pathLst>
                <a:path w="2008048" h="187185">
                  <a:moveTo>
                    <a:pt x="0" y="0"/>
                  </a:moveTo>
                  <a:lnTo>
                    <a:pt x="2008048" y="0"/>
                  </a:lnTo>
                  <a:lnTo>
                    <a:pt x="2008048" y="187185"/>
                  </a:lnTo>
                  <a:lnTo>
                    <a:pt x="0" y="187185"/>
                  </a:lnTo>
                  <a:close/>
                </a:path>
              </a:pathLst>
            </a:custGeom>
            <a:solidFill>
              <a:srgbClr val="5AB5B1"/>
            </a:solidFill>
          </p:spPr>
          <p:txBody>
            <a:bodyPr/>
            <a:lstStyle/>
            <a:p>
              <a:endParaRPr lang="en-AE"/>
            </a:p>
          </p:txBody>
        </p:sp>
        <p:sp>
          <p:nvSpPr>
            <p:cNvPr id="27" name="TextBox 27"/>
            <p:cNvSpPr txBox="1"/>
            <p:nvPr/>
          </p:nvSpPr>
          <p:spPr>
            <a:xfrm>
              <a:off x="0" y="0"/>
              <a:ext cx="2008048" cy="187185"/>
            </a:xfrm>
            <a:prstGeom prst="rect">
              <a:avLst/>
            </a:prstGeom>
          </p:spPr>
          <p:txBody>
            <a:bodyPr lIns="50800" tIns="50800" rIns="50800" bIns="50800" rtlCol="0" anchor="ctr"/>
            <a:lstStyle/>
            <a:p>
              <a:pPr algn="ctr">
                <a:lnSpc>
                  <a:spcPts val="2760"/>
                </a:lnSpc>
              </a:pPr>
              <a:endParaRPr/>
            </a:p>
          </p:txBody>
        </p:sp>
      </p:grpSp>
      <p:grpSp>
        <p:nvGrpSpPr>
          <p:cNvPr id="28" name="Group 28"/>
          <p:cNvGrpSpPr/>
          <p:nvPr/>
        </p:nvGrpSpPr>
        <p:grpSpPr>
          <a:xfrm>
            <a:off x="3657600" y="3107774"/>
            <a:ext cx="7633830" cy="3305461"/>
            <a:chOff x="0" y="0"/>
            <a:chExt cx="2010556" cy="870574"/>
          </a:xfrm>
        </p:grpSpPr>
        <p:sp>
          <p:nvSpPr>
            <p:cNvPr id="29" name="Freeform 29"/>
            <p:cNvSpPr/>
            <p:nvPr/>
          </p:nvSpPr>
          <p:spPr>
            <a:xfrm>
              <a:off x="0" y="0"/>
              <a:ext cx="2010556" cy="870574"/>
            </a:xfrm>
            <a:custGeom>
              <a:avLst/>
              <a:gdLst/>
              <a:ahLst/>
              <a:cxnLst/>
              <a:rect l="l" t="t" r="r" b="b"/>
              <a:pathLst>
                <a:path w="2010556" h="870574">
                  <a:moveTo>
                    <a:pt x="0" y="0"/>
                  </a:moveTo>
                  <a:lnTo>
                    <a:pt x="2010556" y="0"/>
                  </a:lnTo>
                  <a:lnTo>
                    <a:pt x="2010556" y="870574"/>
                  </a:lnTo>
                  <a:lnTo>
                    <a:pt x="0" y="870574"/>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30" name="TextBox 30"/>
            <p:cNvSpPr txBox="1"/>
            <p:nvPr/>
          </p:nvSpPr>
          <p:spPr>
            <a:xfrm>
              <a:off x="0" y="0"/>
              <a:ext cx="2010556" cy="870574"/>
            </a:xfrm>
            <a:prstGeom prst="rect">
              <a:avLst/>
            </a:prstGeom>
          </p:spPr>
          <p:txBody>
            <a:bodyPr lIns="50800" tIns="50800" rIns="50800" bIns="50800" rtlCol="0" anchor="ctr"/>
            <a:lstStyle/>
            <a:p>
              <a:pPr algn="ctr">
                <a:lnSpc>
                  <a:spcPts val="2760"/>
                </a:lnSpc>
              </a:pPr>
              <a:endParaRPr/>
            </a:p>
          </p:txBody>
        </p:sp>
      </p:grpSp>
      <p:sp>
        <p:nvSpPr>
          <p:cNvPr id="31" name="TextBox 31"/>
          <p:cNvSpPr txBox="1"/>
          <p:nvPr/>
        </p:nvSpPr>
        <p:spPr>
          <a:xfrm>
            <a:off x="3920008" y="3907361"/>
            <a:ext cx="1892300"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1BR</a:t>
            </a:r>
          </a:p>
        </p:txBody>
      </p:sp>
      <p:sp>
        <p:nvSpPr>
          <p:cNvPr id="32" name="TextBox 32"/>
          <p:cNvSpPr txBox="1"/>
          <p:nvPr/>
        </p:nvSpPr>
        <p:spPr>
          <a:xfrm>
            <a:off x="3920008" y="5896132"/>
            <a:ext cx="1892300" cy="358140"/>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Total</a:t>
            </a:r>
          </a:p>
        </p:txBody>
      </p:sp>
      <p:sp>
        <p:nvSpPr>
          <p:cNvPr id="33" name="TextBox 33"/>
          <p:cNvSpPr txBox="1"/>
          <p:nvPr/>
        </p:nvSpPr>
        <p:spPr>
          <a:xfrm>
            <a:off x="3920008" y="4570285"/>
            <a:ext cx="1892300"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2BR</a:t>
            </a:r>
          </a:p>
        </p:txBody>
      </p:sp>
      <p:sp>
        <p:nvSpPr>
          <p:cNvPr id="34" name="TextBox 34"/>
          <p:cNvSpPr txBox="1"/>
          <p:nvPr/>
        </p:nvSpPr>
        <p:spPr>
          <a:xfrm>
            <a:off x="3920008" y="5233208"/>
            <a:ext cx="1892300"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3BR</a:t>
            </a:r>
          </a:p>
        </p:txBody>
      </p:sp>
      <p:sp>
        <p:nvSpPr>
          <p:cNvPr id="35" name="AutoShape 35"/>
          <p:cNvSpPr/>
          <p:nvPr/>
        </p:nvSpPr>
        <p:spPr>
          <a:xfrm flipV="1">
            <a:off x="5210697" y="3107774"/>
            <a:ext cx="0" cy="3305461"/>
          </a:xfrm>
          <a:prstGeom prst="line">
            <a:avLst/>
          </a:prstGeom>
          <a:ln w="19050" cap="flat">
            <a:solidFill>
              <a:srgbClr val="000000"/>
            </a:solidFill>
            <a:prstDash val="solid"/>
            <a:headEnd type="none" w="sm" len="sm"/>
            <a:tailEnd type="none" w="sm" len="sm"/>
          </a:ln>
        </p:spPr>
        <p:txBody>
          <a:bodyPr/>
          <a:lstStyle/>
          <a:p>
            <a:endParaRPr lang="en-AE"/>
          </a:p>
        </p:txBody>
      </p:sp>
      <p:sp>
        <p:nvSpPr>
          <p:cNvPr id="36" name="AutoShape 36"/>
          <p:cNvSpPr/>
          <p:nvPr/>
        </p:nvSpPr>
        <p:spPr>
          <a:xfrm flipV="1">
            <a:off x="7234433" y="3107774"/>
            <a:ext cx="0" cy="3299882"/>
          </a:xfrm>
          <a:prstGeom prst="line">
            <a:avLst/>
          </a:prstGeom>
          <a:ln w="19050" cap="flat">
            <a:solidFill>
              <a:srgbClr val="000000"/>
            </a:solidFill>
            <a:prstDash val="solid"/>
            <a:headEnd type="none" w="sm" len="sm"/>
            <a:tailEnd type="none" w="sm" len="sm"/>
          </a:ln>
        </p:spPr>
        <p:txBody>
          <a:bodyPr/>
          <a:lstStyle/>
          <a:p>
            <a:endParaRPr lang="en-AE"/>
          </a:p>
        </p:txBody>
      </p:sp>
      <p:sp>
        <p:nvSpPr>
          <p:cNvPr id="37" name="AutoShape 37"/>
          <p:cNvSpPr/>
          <p:nvPr/>
        </p:nvSpPr>
        <p:spPr>
          <a:xfrm flipV="1">
            <a:off x="9258169" y="3107774"/>
            <a:ext cx="0" cy="3299882"/>
          </a:xfrm>
          <a:prstGeom prst="line">
            <a:avLst/>
          </a:prstGeom>
          <a:ln w="19050" cap="flat">
            <a:solidFill>
              <a:srgbClr val="000000"/>
            </a:solidFill>
            <a:prstDash val="solid"/>
            <a:headEnd type="none" w="sm" len="sm"/>
            <a:tailEnd type="none" w="sm" len="sm"/>
          </a:ln>
        </p:spPr>
        <p:txBody>
          <a:bodyPr/>
          <a:lstStyle/>
          <a:p>
            <a:endParaRPr lang="en-AE"/>
          </a:p>
        </p:txBody>
      </p:sp>
      <p:sp>
        <p:nvSpPr>
          <p:cNvPr id="38" name="TextBox 38"/>
          <p:cNvSpPr txBox="1"/>
          <p:nvPr/>
        </p:nvSpPr>
        <p:spPr>
          <a:xfrm>
            <a:off x="9525797" y="3907361"/>
            <a:ext cx="1576326"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a:t>
            </a:r>
          </a:p>
        </p:txBody>
      </p:sp>
      <p:sp>
        <p:nvSpPr>
          <p:cNvPr id="39" name="AutoShape 39"/>
          <p:cNvSpPr/>
          <p:nvPr/>
        </p:nvSpPr>
        <p:spPr>
          <a:xfrm flipV="1">
            <a:off x="11281905" y="3102195"/>
            <a:ext cx="0" cy="3305461"/>
          </a:xfrm>
          <a:prstGeom prst="line">
            <a:avLst/>
          </a:prstGeom>
          <a:ln w="19050" cap="flat">
            <a:solidFill>
              <a:srgbClr val="000000"/>
            </a:solidFill>
            <a:prstDash val="solid"/>
            <a:headEnd type="none" w="sm" len="sm"/>
            <a:tailEnd type="none" w="sm" len="sm"/>
          </a:ln>
        </p:spPr>
        <p:txBody>
          <a:bodyPr/>
          <a:lstStyle/>
          <a:p>
            <a:endParaRPr lang="en-AE"/>
          </a:p>
        </p:txBody>
      </p:sp>
      <p:sp>
        <p:nvSpPr>
          <p:cNvPr id="40" name="TextBox 40"/>
          <p:cNvSpPr txBox="1"/>
          <p:nvPr/>
        </p:nvSpPr>
        <p:spPr>
          <a:xfrm>
            <a:off x="3920008" y="3244438"/>
            <a:ext cx="1064764" cy="358140"/>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Type</a:t>
            </a:r>
          </a:p>
        </p:txBody>
      </p:sp>
      <p:sp>
        <p:nvSpPr>
          <p:cNvPr id="41" name="TextBox 41"/>
          <p:cNvSpPr txBox="1"/>
          <p:nvPr/>
        </p:nvSpPr>
        <p:spPr>
          <a:xfrm>
            <a:off x="5478326" y="3244438"/>
            <a:ext cx="1652261" cy="358140"/>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No. of Units</a:t>
            </a:r>
          </a:p>
        </p:txBody>
      </p:sp>
      <p:sp>
        <p:nvSpPr>
          <p:cNvPr id="42" name="TextBox 42"/>
          <p:cNvSpPr txBox="1"/>
          <p:nvPr/>
        </p:nvSpPr>
        <p:spPr>
          <a:xfrm>
            <a:off x="5478326" y="3907361"/>
            <a:ext cx="1652261"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9</a:t>
            </a:r>
          </a:p>
        </p:txBody>
      </p:sp>
      <p:sp>
        <p:nvSpPr>
          <p:cNvPr id="43" name="TextBox 43"/>
          <p:cNvSpPr txBox="1"/>
          <p:nvPr/>
        </p:nvSpPr>
        <p:spPr>
          <a:xfrm>
            <a:off x="7502061" y="3244438"/>
            <a:ext cx="1662979" cy="358140"/>
          </a:xfrm>
          <a:prstGeom prst="rect">
            <a:avLst/>
          </a:prstGeom>
        </p:spPr>
        <p:txBody>
          <a:bodyPr lIns="0" tIns="0" rIns="0" bIns="0" rtlCol="0" anchor="t">
            <a:spAutoFit/>
          </a:bodyPr>
          <a:lstStyle/>
          <a:p>
            <a:pPr algn="ctr">
              <a:lnSpc>
                <a:spcPts val="2760"/>
              </a:lnSpc>
            </a:pPr>
            <a:r>
              <a:rPr lang="en-US" sz="2400" b="1">
                <a:solidFill>
                  <a:srgbClr val="FFFFFF"/>
                </a:solidFill>
                <a:latin typeface="Barlow Bold"/>
                <a:ea typeface="Barlow Bold"/>
                <a:cs typeface="Barlow Bold"/>
                <a:sym typeface="Barlow Bold"/>
              </a:rPr>
              <a:t>SQFT (from)</a:t>
            </a:r>
          </a:p>
        </p:txBody>
      </p:sp>
      <p:sp>
        <p:nvSpPr>
          <p:cNvPr id="44" name="TextBox 44"/>
          <p:cNvSpPr txBox="1"/>
          <p:nvPr/>
        </p:nvSpPr>
        <p:spPr>
          <a:xfrm>
            <a:off x="7502061" y="3907361"/>
            <a:ext cx="1703913"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a:t>
            </a:r>
          </a:p>
        </p:txBody>
      </p:sp>
      <p:sp>
        <p:nvSpPr>
          <p:cNvPr id="45" name="TextBox 45"/>
          <p:cNvSpPr txBox="1"/>
          <p:nvPr/>
        </p:nvSpPr>
        <p:spPr>
          <a:xfrm>
            <a:off x="9524869" y="3236818"/>
            <a:ext cx="1577254" cy="358140"/>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SQFT (to)</a:t>
            </a:r>
          </a:p>
        </p:txBody>
      </p:sp>
      <p:sp>
        <p:nvSpPr>
          <p:cNvPr id="46" name="TextBox 46"/>
          <p:cNvSpPr txBox="1"/>
          <p:nvPr/>
        </p:nvSpPr>
        <p:spPr>
          <a:xfrm>
            <a:off x="9525797" y="4581434"/>
            <a:ext cx="1576326"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rPr>
              <a:t>2,556</a:t>
            </a:r>
          </a:p>
        </p:txBody>
      </p:sp>
      <p:sp>
        <p:nvSpPr>
          <p:cNvPr id="47" name="TextBox 47"/>
          <p:cNvSpPr txBox="1"/>
          <p:nvPr/>
        </p:nvSpPr>
        <p:spPr>
          <a:xfrm>
            <a:off x="5478326" y="4581434"/>
            <a:ext cx="1652261"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151</a:t>
            </a:r>
          </a:p>
        </p:txBody>
      </p:sp>
      <p:sp>
        <p:nvSpPr>
          <p:cNvPr id="48" name="TextBox 48"/>
          <p:cNvSpPr txBox="1"/>
          <p:nvPr/>
        </p:nvSpPr>
        <p:spPr>
          <a:xfrm>
            <a:off x="7502061" y="4581434"/>
            <a:ext cx="1703913"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1,181</a:t>
            </a:r>
          </a:p>
        </p:txBody>
      </p:sp>
      <p:sp>
        <p:nvSpPr>
          <p:cNvPr id="49" name="TextBox 49"/>
          <p:cNvSpPr txBox="1"/>
          <p:nvPr/>
        </p:nvSpPr>
        <p:spPr>
          <a:xfrm>
            <a:off x="9525797" y="5233208"/>
            <a:ext cx="1576326"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3481</a:t>
            </a:r>
          </a:p>
        </p:txBody>
      </p:sp>
      <p:sp>
        <p:nvSpPr>
          <p:cNvPr id="50" name="TextBox 50"/>
          <p:cNvSpPr txBox="1"/>
          <p:nvPr/>
        </p:nvSpPr>
        <p:spPr>
          <a:xfrm>
            <a:off x="5478326" y="5233208"/>
            <a:ext cx="1652261"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33</a:t>
            </a:r>
          </a:p>
        </p:txBody>
      </p:sp>
      <p:sp>
        <p:nvSpPr>
          <p:cNvPr id="51" name="TextBox 51"/>
          <p:cNvSpPr txBox="1"/>
          <p:nvPr/>
        </p:nvSpPr>
        <p:spPr>
          <a:xfrm>
            <a:off x="7502061" y="5233208"/>
            <a:ext cx="1703913"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1,580</a:t>
            </a:r>
          </a:p>
        </p:txBody>
      </p:sp>
      <p:sp>
        <p:nvSpPr>
          <p:cNvPr id="52" name="TextBox 52"/>
          <p:cNvSpPr txBox="1"/>
          <p:nvPr/>
        </p:nvSpPr>
        <p:spPr>
          <a:xfrm>
            <a:off x="5478326" y="5896132"/>
            <a:ext cx="1652261"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193</a:t>
            </a:r>
          </a:p>
        </p:txBody>
      </p:sp>
      <p:sp>
        <p:nvSpPr>
          <p:cNvPr id="91" name="TextBox 91"/>
          <p:cNvSpPr txBox="1"/>
          <p:nvPr/>
        </p:nvSpPr>
        <p:spPr>
          <a:xfrm>
            <a:off x="1028700" y="1066800"/>
            <a:ext cx="5384800" cy="105537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Typology</a:t>
            </a:r>
          </a:p>
        </p:txBody>
      </p:sp>
      <p:grpSp>
        <p:nvGrpSpPr>
          <p:cNvPr id="93" name="Group 93"/>
          <p:cNvGrpSpPr/>
          <p:nvPr/>
        </p:nvGrpSpPr>
        <p:grpSpPr>
          <a:xfrm>
            <a:off x="3657600" y="6732538"/>
            <a:ext cx="7639050" cy="1269070"/>
            <a:chOff x="0" y="0"/>
            <a:chExt cx="10185400" cy="1692094"/>
          </a:xfrm>
        </p:grpSpPr>
        <p:grpSp>
          <p:nvGrpSpPr>
            <p:cNvPr id="94" name="Group 94"/>
            <p:cNvGrpSpPr/>
            <p:nvPr/>
          </p:nvGrpSpPr>
          <p:grpSpPr>
            <a:xfrm>
              <a:off x="6959" y="0"/>
              <a:ext cx="5958377" cy="1692094"/>
              <a:chOff x="0" y="0"/>
              <a:chExt cx="1176963" cy="334241"/>
            </a:xfrm>
          </p:grpSpPr>
          <p:sp>
            <p:nvSpPr>
              <p:cNvPr id="95" name="Freeform 95"/>
              <p:cNvSpPr/>
              <p:nvPr/>
            </p:nvSpPr>
            <p:spPr>
              <a:xfrm>
                <a:off x="0" y="0"/>
                <a:ext cx="1176963" cy="334241"/>
              </a:xfrm>
              <a:custGeom>
                <a:avLst/>
                <a:gdLst/>
                <a:ahLst/>
                <a:cxnLst/>
                <a:rect l="l" t="t" r="r" b="b"/>
                <a:pathLst>
                  <a:path w="1176963" h="334241">
                    <a:moveTo>
                      <a:pt x="0" y="0"/>
                    </a:moveTo>
                    <a:lnTo>
                      <a:pt x="1176963" y="0"/>
                    </a:lnTo>
                    <a:lnTo>
                      <a:pt x="1176963" y="334241"/>
                    </a:lnTo>
                    <a:lnTo>
                      <a:pt x="0" y="334241"/>
                    </a:lnTo>
                    <a:close/>
                  </a:path>
                </a:pathLst>
              </a:custGeom>
              <a:solidFill>
                <a:srgbClr val="59B5B1"/>
              </a:solidFill>
            </p:spPr>
            <p:txBody>
              <a:bodyPr/>
              <a:lstStyle/>
              <a:p>
                <a:endParaRPr lang="en-AE"/>
              </a:p>
            </p:txBody>
          </p:sp>
          <p:sp>
            <p:nvSpPr>
              <p:cNvPr id="96" name="TextBox 96"/>
              <p:cNvSpPr txBox="1"/>
              <p:nvPr/>
            </p:nvSpPr>
            <p:spPr>
              <a:xfrm>
                <a:off x="0" y="0"/>
                <a:ext cx="1176963" cy="334241"/>
              </a:xfrm>
              <a:prstGeom prst="rect">
                <a:avLst/>
              </a:prstGeom>
            </p:spPr>
            <p:txBody>
              <a:bodyPr lIns="50800" tIns="50800" rIns="50800" bIns="50800" rtlCol="0" anchor="ctr"/>
              <a:lstStyle/>
              <a:p>
                <a:pPr algn="ctr">
                  <a:lnSpc>
                    <a:spcPts val="2760"/>
                  </a:lnSpc>
                </a:pPr>
                <a:endParaRPr/>
              </a:p>
            </p:txBody>
          </p:sp>
        </p:grpSp>
        <p:grpSp>
          <p:nvGrpSpPr>
            <p:cNvPr id="97" name="Group 97"/>
            <p:cNvGrpSpPr/>
            <p:nvPr/>
          </p:nvGrpSpPr>
          <p:grpSpPr>
            <a:xfrm>
              <a:off x="0" y="0"/>
              <a:ext cx="10185400" cy="1692094"/>
              <a:chOff x="0" y="0"/>
              <a:chExt cx="2011931" cy="334241"/>
            </a:xfrm>
          </p:grpSpPr>
          <p:sp>
            <p:nvSpPr>
              <p:cNvPr id="98" name="Freeform 98"/>
              <p:cNvSpPr/>
              <p:nvPr/>
            </p:nvSpPr>
            <p:spPr>
              <a:xfrm>
                <a:off x="0" y="0"/>
                <a:ext cx="2011931" cy="334241"/>
              </a:xfrm>
              <a:custGeom>
                <a:avLst/>
                <a:gdLst/>
                <a:ahLst/>
                <a:cxnLst/>
                <a:rect l="l" t="t" r="r" b="b"/>
                <a:pathLst>
                  <a:path w="2011931" h="334241">
                    <a:moveTo>
                      <a:pt x="0" y="0"/>
                    </a:moveTo>
                    <a:lnTo>
                      <a:pt x="2011931" y="0"/>
                    </a:lnTo>
                    <a:lnTo>
                      <a:pt x="2011931" y="334241"/>
                    </a:lnTo>
                    <a:lnTo>
                      <a:pt x="0" y="334241"/>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99" name="TextBox 99"/>
              <p:cNvSpPr txBox="1"/>
              <p:nvPr/>
            </p:nvSpPr>
            <p:spPr>
              <a:xfrm>
                <a:off x="0" y="0"/>
                <a:ext cx="2011931" cy="334241"/>
              </a:xfrm>
              <a:prstGeom prst="rect">
                <a:avLst/>
              </a:prstGeom>
            </p:spPr>
            <p:txBody>
              <a:bodyPr lIns="50800" tIns="50800" rIns="50800" bIns="50800" rtlCol="0" anchor="ctr"/>
              <a:lstStyle/>
              <a:p>
                <a:pPr algn="ctr">
                  <a:lnSpc>
                    <a:spcPts val="2760"/>
                  </a:lnSpc>
                </a:pPr>
                <a:endParaRPr/>
              </a:p>
            </p:txBody>
          </p:sp>
        </p:grpSp>
        <p:sp>
          <p:nvSpPr>
            <p:cNvPr id="100" name="TextBox 100"/>
            <p:cNvSpPr txBox="1"/>
            <p:nvPr/>
          </p:nvSpPr>
          <p:spPr>
            <a:xfrm>
              <a:off x="328741" y="244451"/>
              <a:ext cx="5649295" cy="1190625"/>
            </a:xfrm>
            <a:prstGeom prst="rect">
              <a:avLst/>
            </a:prstGeom>
          </p:spPr>
          <p:txBody>
            <a:bodyPr lIns="0" tIns="0" rIns="0" bIns="0" rtlCol="0" anchor="t">
              <a:spAutoFit/>
            </a:bodyPr>
            <a:lstStyle/>
            <a:p>
              <a:pPr algn="l">
                <a:lnSpc>
                  <a:spcPts val="6900"/>
                </a:lnSpc>
              </a:pPr>
              <a:r>
                <a:rPr lang="en-US" sz="6000" b="1">
                  <a:solidFill>
                    <a:srgbClr val="FFFFFF"/>
                  </a:solidFill>
                  <a:latin typeface="Libre Baskerville Bold"/>
                  <a:ea typeface="Libre Baskerville Bold"/>
                  <a:cs typeface="Libre Baskerville Bold"/>
                  <a:sym typeface="Libre Baskerville Bold"/>
                </a:rPr>
                <a:t>June 2027</a:t>
              </a:r>
            </a:p>
          </p:txBody>
        </p:sp>
        <p:sp>
          <p:nvSpPr>
            <p:cNvPr id="101" name="TextBox 101"/>
            <p:cNvSpPr txBox="1"/>
            <p:nvPr/>
          </p:nvSpPr>
          <p:spPr>
            <a:xfrm>
              <a:off x="6282836" y="384124"/>
              <a:ext cx="3580320" cy="865505"/>
            </a:xfrm>
            <a:prstGeom prst="rect">
              <a:avLst/>
            </a:prstGeom>
          </p:spPr>
          <p:txBody>
            <a:bodyPr lIns="0" tIns="0" rIns="0" bIns="0" rtlCol="0" anchor="t">
              <a:spAutoFit/>
            </a:bodyPr>
            <a:lstStyle/>
            <a:p>
              <a:pPr marL="0" lvl="0" indent="0" algn="l">
                <a:lnSpc>
                  <a:spcPts val="2400"/>
                </a:lnSpc>
                <a:spcBef>
                  <a:spcPct val="0"/>
                </a:spcBef>
              </a:pPr>
              <a:r>
                <a:rPr lang="en-US" sz="2400" b="1">
                  <a:solidFill>
                    <a:srgbClr val="000000"/>
                  </a:solidFill>
                  <a:latin typeface="Barlow Bold"/>
                  <a:ea typeface="Barlow Bold"/>
                  <a:cs typeface="Barlow Bold"/>
                  <a:sym typeface="Barlow Bold"/>
                </a:rPr>
                <a:t>Anticipated Completion Date </a:t>
              </a:r>
            </a:p>
          </p:txBody>
        </p:sp>
        <p:sp>
          <p:nvSpPr>
            <p:cNvPr id="102" name="AutoShape 102"/>
            <p:cNvSpPr/>
            <p:nvPr/>
          </p:nvSpPr>
          <p:spPr>
            <a:xfrm flipH="1" flipV="1">
              <a:off x="5965336" y="0"/>
              <a:ext cx="0" cy="1692094"/>
            </a:xfrm>
            <a:prstGeom prst="line">
              <a:avLst/>
            </a:prstGeom>
            <a:ln w="25400" cap="flat">
              <a:solidFill>
                <a:srgbClr val="000000"/>
              </a:solidFill>
              <a:prstDash val="solid"/>
              <a:headEnd type="none" w="sm" len="sm"/>
              <a:tailEnd type="none" w="sm" len="sm"/>
            </a:ln>
          </p:spPr>
          <p:txBody>
            <a:bodyPr/>
            <a:lstStyle/>
            <a:p>
              <a:endParaRPr lang="en-AE"/>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sp>
        <p:nvSpPr>
          <p:cNvPr id="8" name="Freeform 8"/>
          <p:cNvSpPr/>
          <p:nvPr/>
        </p:nvSpPr>
        <p:spPr>
          <a:xfrm>
            <a:off x="6413500" y="452326"/>
            <a:ext cx="10603743" cy="9382349"/>
          </a:xfrm>
          <a:custGeom>
            <a:avLst/>
            <a:gdLst/>
            <a:ahLst/>
            <a:cxnLst/>
            <a:rect l="l" t="t" r="r" b="b"/>
            <a:pathLst>
              <a:path w="10603743" h="9382349">
                <a:moveTo>
                  <a:pt x="0" y="0"/>
                </a:moveTo>
                <a:lnTo>
                  <a:pt x="10603743" y="0"/>
                </a:lnTo>
                <a:lnTo>
                  <a:pt x="10603743" y="9382348"/>
                </a:lnTo>
                <a:lnTo>
                  <a:pt x="0" y="9382348"/>
                </a:lnTo>
                <a:lnTo>
                  <a:pt x="0" y="0"/>
                </a:lnTo>
                <a:close/>
              </a:path>
            </a:pathLst>
          </a:custGeom>
          <a:blipFill>
            <a:blip r:embed="rId2"/>
            <a:stretch>
              <a:fillRect l="-46859" t="-17561" r="-14082" b="-10976"/>
            </a:stretch>
          </a:blipFill>
        </p:spPr>
        <p:txBody>
          <a:bodyPr/>
          <a:lstStyle/>
          <a:p>
            <a:endParaRPr lang="en-AE"/>
          </a:p>
        </p:txBody>
      </p:sp>
      <p:grpSp>
        <p:nvGrpSpPr>
          <p:cNvPr id="9" name="Group 9"/>
          <p:cNvGrpSpPr/>
          <p:nvPr/>
        </p:nvGrpSpPr>
        <p:grpSpPr>
          <a:xfrm>
            <a:off x="1028700" y="6760979"/>
            <a:ext cx="836059" cy="282985"/>
            <a:chOff x="0" y="0"/>
            <a:chExt cx="177714" cy="60152"/>
          </a:xfrm>
        </p:grpSpPr>
        <p:sp>
          <p:nvSpPr>
            <p:cNvPr id="10" name="Freeform 10"/>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FFFFFF"/>
            </a:solidFill>
            <a:ln w="4762" cap="sq">
              <a:solidFill>
                <a:srgbClr val="000000"/>
              </a:solidFill>
              <a:prstDash val="solid"/>
              <a:miter/>
            </a:ln>
          </p:spPr>
          <p:txBody>
            <a:bodyPr/>
            <a:lstStyle/>
            <a:p>
              <a:endParaRPr lang="en-AE"/>
            </a:p>
          </p:txBody>
        </p:sp>
        <p:sp>
          <p:nvSpPr>
            <p:cNvPr id="11" name="TextBox 11"/>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2" name="Group 12"/>
          <p:cNvGrpSpPr/>
          <p:nvPr/>
        </p:nvGrpSpPr>
        <p:grpSpPr>
          <a:xfrm>
            <a:off x="1028700" y="7459601"/>
            <a:ext cx="836059" cy="282985"/>
            <a:chOff x="0" y="0"/>
            <a:chExt cx="177714" cy="60152"/>
          </a:xfrm>
        </p:grpSpPr>
        <p:sp>
          <p:nvSpPr>
            <p:cNvPr id="13" name="Freeform 13"/>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4" name="TextBox 14"/>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5" name="Group 15"/>
          <p:cNvGrpSpPr/>
          <p:nvPr/>
        </p:nvGrpSpPr>
        <p:grpSpPr>
          <a:xfrm>
            <a:off x="1028700" y="8160165"/>
            <a:ext cx="836059" cy="282985"/>
            <a:chOff x="0" y="0"/>
            <a:chExt cx="177714" cy="60152"/>
          </a:xfrm>
        </p:grpSpPr>
        <p:sp>
          <p:nvSpPr>
            <p:cNvPr id="16" name="Freeform 16"/>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7" name="TextBox 17"/>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8" name="Freeform 18"/>
          <p:cNvSpPr/>
          <p:nvPr/>
        </p:nvSpPr>
        <p:spPr>
          <a:xfrm>
            <a:off x="1229333" y="8785406"/>
            <a:ext cx="472894" cy="472894"/>
          </a:xfrm>
          <a:custGeom>
            <a:avLst/>
            <a:gdLst/>
            <a:ahLst/>
            <a:cxnLst/>
            <a:rect l="l" t="t" r="r" b="b"/>
            <a:pathLst>
              <a:path w="472894" h="472894">
                <a:moveTo>
                  <a:pt x="0" y="0"/>
                </a:moveTo>
                <a:lnTo>
                  <a:pt x="472893" y="0"/>
                </a:lnTo>
                <a:lnTo>
                  <a:pt x="472893" y="472894"/>
                </a:lnTo>
                <a:lnTo>
                  <a:pt x="0" y="4728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E"/>
          </a:p>
        </p:txBody>
      </p:sp>
      <p:sp>
        <p:nvSpPr>
          <p:cNvPr id="19" name="AutoShape 19"/>
          <p:cNvSpPr/>
          <p:nvPr/>
        </p:nvSpPr>
        <p:spPr>
          <a:xfrm>
            <a:off x="1039863" y="5197396"/>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3391" y="5305948"/>
            <a:ext cx="387445" cy="0"/>
          </a:xfrm>
          <a:prstGeom prst="line">
            <a:avLst/>
          </a:prstGeom>
          <a:ln w="38100" cap="flat">
            <a:solidFill>
              <a:srgbClr val="59B5B1"/>
            </a:solidFill>
            <a:prstDash val="solid"/>
            <a:headEnd type="none" w="sm" len="sm"/>
            <a:tailEnd type="none" w="sm" len="sm"/>
          </a:ln>
        </p:spPr>
        <p:txBody>
          <a:bodyPr/>
          <a:lstStyle/>
          <a:p>
            <a:endParaRPr lang="en-AE"/>
          </a:p>
        </p:txBody>
      </p:sp>
      <p:sp>
        <p:nvSpPr>
          <p:cNvPr id="21" name="AutoShape 21"/>
          <p:cNvSpPr/>
          <p:nvPr/>
        </p:nvSpPr>
        <p:spPr>
          <a:xfrm>
            <a:off x="1039863" y="4653082"/>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22" name="AutoShape 22"/>
          <p:cNvSpPr/>
          <p:nvPr/>
        </p:nvSpPr>
        <p:spPr>
          <a:xfrm>
            <a:off x="1133391" y="4979303"/>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3" name="AutoShape 23"/>
          <p:cNvSpPr/>
          <p:nvPr/>
        </p:nvSpPr>
        <p:spPr>
          <a:xfrm>
            <a:off x="1133391" y="5093091"/>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4" name="AutoShape 24"/>
          <p:cNvSpPr/>
          <p:nvPr/>
        </p:nvSpPr>
        <p:spPr>
          <a:xfrm>
            <a:off x="1133391" y="4868345"/>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5" name="AutoShape 25"/>
          <p:cNvSpPr/>
          <p:nvPr/>
        </p:nvSpPr>
        <p:spPr>
          <a:xfrm>
            <a:off x="1133391" y="4757387"/>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6" name="TextBox 26"/>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7" name="TextBox 27"/>
          <p:cNvSpPr txBox="1"/>
          <p:nvPr/>
        </p:nvSpPr>
        <p:spPr>
          <a:xfrm>
            <a:off x="2030510" y="6685655"/>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Service Area</a:t>
            </a:r>
          </a:p>
        </p:txBody>
      </p:sp>
      <p:sp>
        <p:nvSpPr>
          <p:cNvPr id="28" name="TextBox 28"/>
          <p:cNvSpPr txBox="1"/>
          <p:nvPr/>
        </p:nvSpPr>
        <p:spPr>
          <a:xfrm>
            <a:off x="2030510" y="7384277"/>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Parking</a:t>
            </a:r>
          </a:p>
        </p:txBody>
      </p:sp>
      <p:sp>
        <p:nvSpPr>
          <p:cNvPr id="29" name="TextBox 29"/>
          <p:cNvSpPr txBox="1"/>
          <p:nvPr/>
        </p:nvSpPr>
        <p:spPr>
          <a:xfrm>
            <a:off x="2030510" y="8084842"/>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Driveway</a:t>
            </a:r>
          </a:p>
        </p:txBody>
      </p:sp>
      <p:sp>
        <p:nvSpPr>
          <p:cNvPr id="30" name="TextBox 30"/>
          <p:cNvSpPr txBox="1"/>
          <p:nvPr/>
        </p:nvSpPr>
        <p:spPr>
          <a:xfrm>
            <a:off x="2030510" y="8785406"/>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POD</a:t>
            </a:r>
          </a:p>
        </p:txBody>
      </p:sp>
      <p:sp>
        <p:nvSpPr>
          <p:cNvPr id="31" name="TextBox 31"/>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Basement Floor Plan</a:t>
            </a:r>
          </a:p>
        </p:txBody>
      </p:sp>
      <p:sp>
        <p:nvSpPr>
          <p:cNvPr id="32" name="AutoShape 32"/>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grpSp>
        <p:nvGrpSpPr>
          <p:cNvPr id="8" name="Group 8"/>
          <p:cNvGrpSpPr/>
          <p:nvPr/>
        </p:nvGrpSpPr>
        <p:grpSpPr>
          <a:xfrm>
            <a:off x="1028700" y="6760979"/>
            <a:ext cx="836059" cy="282985"/>
            <a:chOff x="0" y="0"/>
            <a:chExt cx="177714" cy="60152"/>
          </a:xfrm>
        </p:grpSpPr>
        <p:sp>
          <p:nvSpPr>
            <p:cNvPr id="9" name="Freeform 9"/>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FFFFFF"/>
            </a:solidFill>
            <a:ln w="4762" cap="sq">
              <a:solidFill>
                <a:srgbClr val="000000"/>
              </a:solidFill>
              <a:prstDash val="solid"/>
              <a:miter/>
            </a:ln>
          </p:spPr>
          <p:txBody>
            <a:bodyPr/>
            <a:lstStyle/>
            <a:p>
              <a:endParaRPr lang="en-AE"/>
            </a:p>
          </p:txBody>
        </p:sp>
        <p:sp>
          <p:nvSpPr>
            <p:cNvPr id="10" name="TextBox 10"/>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1" name="Group 11"/>
          <p:cNvGrpSpPr/>
          <p:nvPr/>
        </p:nvGrpSpPr>
        <p:grpSpPr>
          <a:xfrm>
            <a:off x="1028700" y="7459601"/>
            <a:ext cx="836059" cy="282985"/>
            <a:chOff x="0" y="0"/>
            <a:chExt cx="177714" cy="60152"/>
          </a:xfrm>
        </p:grpSpPr>
        <p:sp>
          <p:nvSpPr>
            <p:cNvPr id="12" name="Freeform 12"/>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3" name="TextBox 13"/>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4" name="Group 14"/>
          <p:cNvGrpSpPr/>
          <p:nvPr/>
        </p:nvGrpSpPr>
        <p:grpSpPr>
          <a:xfrm>
            <a:off x="1028700" y="8160165"/>
            <a:ext cx="836059" cy="282985"/>
            <a:chOff x="0" y="0"/>
            <a:chExt cx="177714" cy="60152"/>
          </a:xfrm>
        </p:grpSpPr>
        <p:sp>
          <p:nvSpPr>
            <p:cNvPr id="15" name="Freeform 15"/>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6" name="TextBox 16"/>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7" name="AutoShape 17"/>
          <p:cNvSpPr/>
          <p:nvPr/>
        </p:nvSpPr>
        <p:spPr>
          <a:xfrm>
            <a:off x="1039863" y="5197396"/>
            <a:ext cx="574501" cy="0"/>
          </a:xfrm>
          <a:prstGeom prst="line">
            <a:avLst/>
          </a:prstGeom>
          <a:ln w="38100" cap="flat">
            <a:solidFill>
              <a:srgbClr val="59B5B1"/>
            </a:solidFill>
            <a:prstDash val="solid"/>
            <a:headEnd type="none" w="sm" len="sm"/>
            <a:tailEnd type="none" w="sm" len="sm"/>
          </a:ln>
        </p:spPr>
        <p:txBody>
          <a:bodyPr/>
          <a:lstStyle/>
          <a:p>
            <a:endParaRPr lang="en-AE"/>
          </a:p>
        </p:txBody>
      </p:sp>
      <p:sp>
        <p:nvSpPr>
          <p:cNvPr id="18" name="AutoShape 18"/>
          <p:cNvSpPr/>
          <p:nvPr/>
        </p:nvSpPr>
        <p:spPr>
          <a:xfrm>
            <a:off x="1039863" y="4653082"/>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9" name="AutoShape 19"/>
          <p:cNvSpPr/>
          <p:nvPr/>
        </p:nvSpPr>
        <p:spPr>
          <a:xfrm>
            <a:off x="1133391" y="5305948"/>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3391" y="4979303"/>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1" name="AutoShape 21"/>
          <p:cNvSpPr/>
          <p:nvPr/>
        </p:nvSpPr>
        <p:spPr>
          <a:xfrm>
            <a:off x="1133391" y="5093091"/>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2" name="AutoShape 22"/>
          <p:cNvSpPr/>
          <p:nvPr/>
        </p:nvSpPr>
        <p:spPr>
          <a:xfrm>
            <a:off x="1133391" y="4868345"/>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3" name="AutoShape 23"/>
          <p:cNvSpPr/>
          <p:nvPr/>
        </p:nvSpPr>
        <p:spPr>
          <a:xfrm>
            <a:off x="1133391" y="4757387"/>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4" name="TextBox 24"/>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5" name="TextBox 25"/>
          <p:cNvSpPr txBox="1"/>
          <p:nvPr/>
        </p:nvSpPr>
        <p:spPr>
          <a:xfrm>
            <a:off x="2030510" y="6685655"/>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 Bedroom Unit</a:t>
            </a:r>
          </a:p>
        </p:txBody>
      </p:sp>
      <p:sp>
        <p:nvSpPr>
          <p:cNvPr id="26" name="TextBox 26"/>
          <p:cNvSpPr txBox="1"/>
          <p:nvPr/>
        </p:nvSpPr>
        <p:spPr>
          <a:xfrm>
            <a:off x="2030510" y="7384277"/>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 Bedroom Unit</a:t>
            </a:r>
          </a:p>
        </p:txBody>
      </p:sp>
      <p:sp>
        <p:nvSpPr>
          <p:cNvPr id="27" name="TextBox 27"/>
          <p:cNvSpPr txBox="1"/>
          <p:nvPr/>
        </p:nvSpPr>
        <p:spPr>
          <a:xfrm>
            <a:off x="2030510" y="8084842"/>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 Bedroom Unit</a:t>
            </a:r>
          </a:p>
        </p:txBody>
      </p:sp>
      <p:sp>
        <p:nvSpPr>
          <p:cNvPr id="28" name="TextBox 28"/>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Ground Floor Plan</a:t>
            </a:r>
          </a:p>
        </p:txBody>
      </p:sp>
      <p:sp>
        <p:nvSpPr>
          <p:cNvPr id="29" name="Freeform 29"/>
          <p:cNvSpPr/>
          <p:nvPr/>
        </p:nvSpPr>
        <p:spPr>
          <a:xfrm>
            <a:off x="5584825" y="-1258038"/>
            <a:ext cx="11886783" cy="12173244"/>
          </a:xfrm>
          <a:custGeom>
            <a:avLst/>
            <a:gdLst/>
            <a:ahLst/>
            <a:cxnLst/>
            <a:rect l="l" t="t" r="r" b="b"/>
            <a:pathLst>
              <a:path w="11886783" h="12173244">
                <a:moveTo>
                  <a:pt x="0" y="0"/>
                </a:moveTo>
                <a:lnTo>
                  <a:pt x="11886783" y="0"/>
                </a:lnTo>
                <a:lnTo>
                  <a:pt x="11886783" y="12173245"/>
                </a:lnTo>
                <a:lnTo>
                  <a:pt x="0" y="12173245"/>
                </a:lnTo>
                <a:lnTo>
                  <a:pt x="0" y="0"/>
                </a:lnTo>
                <a:close/>
              </a:path>
            </a:pathLst>
          </a:custGeom>
          <a:blipFill>
            <a:blip r:embed="rId2"/>
            <a:stretch>
              <a:fillRect l="-37459" r="-7460"/>
            </a:stretch>
          </a:blipFill>
        </p:spPr>
        <p:txBody>
          <a:bodyPr/>
          <a:lstStyle/>
          <a:p>
            <a:endParaRPr lang="en-AE"/>
          </a:p>
        </p:txBody>
      </p:sp>
      <p:sp>
        <p:nvSpPr>
          <p:cNvPr id="30" name="AutoShape 30"/>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grpSp>
        <p:nvGrpSpPr>
          <p:cNvPr id="8" name="Group 8"/>
          <p:cNvGrpSpPr/>
          <p:nvPr/>
        </p:nvGrpSpPr>
        <p:grpSpPr>
          <a:xfrm>
            <a:off x="1028700" y="6760979"/>
            <a:ext cx="836059" cy="282985"/>
            <a:chOff x="0" y="0"/>
            <a:chExt cx="177714" cy="60152"/>
          </a:xfrm>
        </p:grpSpPr>
        <p:sp>
          <p:nvSpPr>
            <p:cNvPr id="9" name="Freeform 9"/>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0" name="TextBox 10"/>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1" name="Group 11"/>
          <p:cNvGrpSpPr/>
          <p:nvPr/>
        </p:nvGrpSpPr>
        <p:grpSpPr>
          <a:xfrm>
            <a:off x="1028700" y="7461543"/>
            <a:ext cx="836059" cy="282985"/>
            <a:chOff x="0" y="0"/>
            <a:chExt cx="177714" cy="60152"/>
          </a:xfrm>
        </p:grpSpPr>
        <p:sp>
          <p:nvSpPr>
            <p:cNvPr id="12" name="Freeform 12"/>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3" name="TextBox 13"/>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4" name="AutoShape 14"/>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sp>
        <p:nvSpPr>
          <p:cNvPr id="15" name="AutoShape 15"/>
          <p:cNvSpPr/>
          <p:nvPr/>
        </p:nvSpPr>
        <p:spPr>
          <a:xfrm>
            <a:off x="1039863" y="5197396"/>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6" name="AutoShape 16"/>
          <p:cNvSpPr/>
          <p:nvPr/>
        </p:nvSpPr>
        <p:spPr>
          <a:xfrm>
            <a:off x="1039863" y="4653082"/>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7" name="AutoShape 17"/>
          <p:cNvSpPr/>
          <p:nvPr/>
        </p:nvSpPr>
        <p:spPr>
          <a:xfrm>
            <a:off x="1133391" y="5305948"/>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8" name="AutoShape 18"/>
          <p:cNvSpPr/>
          <p:nvPr/>
        </p:nvSpPr>
        <p:spPr>
          <a:xfrm>
            <a:off x="1133391" y="4979303"/>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9" name="AutoShape 19"/>
          <p:cNvSpPr/>
          <p:nvPr/>
        </p:nvSpPr>
        <p:spPr>
          <a:xfrm>
            <a:off x="1133391" y="5093091"/>
            <a:ext cx="387445" cy="0"/>
          </a:xfrm>
          <a:prstGeom prst="line">
            <a:avLst/>
          </a:prstGeom>
          <a:ln w="38100" cap="flat">
            <a:solidFill>
              <a:srgbClr val="5AB5B1"/>
            </a:solidFill>
            <a:prstDash val="solid"/>
            <a:headEnd type="none" w="sm" len="sm"/>
            <a:tailEnd type="none" w="sm" len="sm"/>
          </a:ln>
        </p:spPr>
        <p:txBody>
          <a:bodyPr/>
          <a:lstStyle/>
          <a:p>
            <a:endParaRPr lang="en-AE"/>
          </a:p>
        </p:txBody>
      </p:sp>
      <p:sp>
        <p:nvSpPr>
          <p:cNvPr id="20" name="AutoShape 20"/>
          <p:cNvSpPr/>
          <p:nvPr/>
        </p:nvSpPr>
        <p:spPr>
          <a:xfrm>
            <a:off x="1133391" y="4868345"/>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1" name="AutoShape 21"/>
          <p:cNvSpPr/>
          <p:nvPr/>
        </p:nvSpPr>
        <p:spPr>
          <a:xfrm>
            <a:off x="1133391" y="4757387"/>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2" name="TextBox 22"/>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3" name="TextBox 23"/>
          <p:cNvSpPr txBox="1"/>
          <p:nvPr/>
        </p:nvSpPr>
        <p:spPr>
          <a:xfrm>
            <a:off x="2030510" y="6685655"/>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 Bedroom Unit</a:t>
            </a:r>
          </a:p>
        </p:txBody>
      </p:sp>
      <p:sp>
        <p:nvSpPr>
          <p:cNvPr id="24" name="TextBox 24"/>
          <p:cNvSpPr txBox="1"/>
          <p:nvPr/>
        </p:nvSpPr>
        <p:spPr>
          <a:xfrm>
            <a:off x="2030510" y="7386220"/>
            <a:ext cx="2370582"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 Bedroom Unit</a:t>
            </a:r>
          </a:p>
        </p:txBody>
      </p:sp>
      <p:sp>
        <p:nvSpPr>
          <p:cNvPr id="25" name="TextBox 25"/>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First Floor Plan</a:t>
            </a:r>
          </a:p>
        </p:txBody>
      </p:sp>
      <p:sp>
        <p:nvSpPr>
          <p:cNvPr id="26" name="Freeform 26"/>
          <p:cNvSpPr/>
          <p:nvPr/>
        </p:nvSpPr>
        <p:spPr>
          <a:xfrm>
            <a:off x="6594475" y="-510958"/>
            <a:ext cx="11802814" cy="11417156"/>
          </a:xfrm>
          <a:custGeom>
            <a:avLst/>
            <a:gdLst/>
            <a:ahLst/>
            <a:cxnLst/>
            <a:rect l="l" t="t" r="r" b="b"/>
            <a:pathLst>
              <a:path w="11802814" h="11417156">
                <a:moveTo>
                  <a:pt x="0" y="0"/>
                </a:moveTo>
                <a:lnTo>
                  <a:pt x="11802814" y="0"/>
                </a:lnTo>
                <a:lnTo>
                  <a:pt x="11802814" y="11417156"/>
                </a:lnTo>
                <a:lnTo>
                  <a:pt x="0" y="11417156"/>
                </a:lnTo>
                <a:lnTo>
                  <a:pt x="0" y="0"/>
                </a:lnTo>
                <a:close/>
              </a:path>
            </a:pathLst>
          </a:custGeom>
          <a:blipFill>
            <a:blip r:embed="rId2"/>
            <a:stretch>
              <a:fillRect l="-46361" t="-6922"/>
            </a:stretch>
          </a:blipFill>
        </p:spPr>
        <p:txBody>
          <a:bodyPr/>
          <a:lstStyle/>
          <a:p>
            <a:endParaRPr lang="en-AE"/>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grpSp>
        <p:nvGrpSpPr>
          <p:cNvPr id="8" name="Group 8"/>
          <p:cNvGrpSpPr/>
          <p:nvPr/>
        </p:nvGrpSpPr>
        <p:grpSpPr>
          <a:xfrm>
            <a:off x="1028700" y="6760979"/>
            <a:ext cx="836059" cy="282985"/>
            <a:chOff x="0" y="0"/>
            <a:chExt cx="177714" cy="60152"/>
          </a:xfrm>
        </p:grpSpPr>
        <p:sp>
          <p:nvSpPr>
            <p:cNvPr id="9" name="Freeform 9"/>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0" name="TextBox 10"/>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1" name="Group 11"/>
          <p:cNvGrpSpPr/>
          <p:nvPr/>
        </p:nvGrpSpPr>
        <p:grpSpPr>
          <a:xfrm>
            <a:off x="1028700" y="7461543"/>
            <a:ext cx="836059" cy="282985"/>
            <a:chOff x="0" y="0"/>
            <a:chExt cx="177714" cy="60152"/>
          </a:xfrm>
        </p:grpSpPr>
        <p:sp>
          <p:nvSpPr>
            <p:cNvPr id="12" name="Freeform 12"/>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3" name="TextBox 13"/>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4" name="AutoShape 14"/>
          <p:cNvSpPr/>
          <p:nvPr/>
        </p:nvSpPr>
        <p:spPr>
          <a:xfrm>
            <a:off x="1039863" y="5197396"/>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5" name="AutoShape 15"/>
          <p:cNvSpPr/>
          <p:nvPr/>
        </p:nvSpPr>
        <p:spPr>
          <a:xfrm>
            <a:off x="1039863" y="4653082"/>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6" name="AutoShape 16"/>
          <p:cNvSpPr/>
          <p:nvPr/>
        </p:nvSpPr>
        <p:spPr>
          <a:xfrm>
            <a:off x="1133391" y="5305948"/>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7" name="AutoShape 17"/>
          <p:cNvSpPr/>
          <p:nvPr/>
        </p:nvSpPr>
        <p:spPr>
          <a:xfrm>
            <a:off x="1133391" y="4979303"/>
            <a:ext cx="387445" cy="0"/>
          </a:xfrm>
          <a:prstGeom prst="line">
            <a:avLst/>
          </a:prstGeom>
          <a:ln w="38100" cap="flat">
            <a:solidFill>
              <a:srgbClr val="59B5B1"/>
            </a:solidFill>
            <a:prstDash val="solid"/>
            <a:headEnd type="none" w="sm" len="sm"/>
            <a:tailEnd type="none" w="sm" len="sm"/>
          </a:ln>
        </p:spPr>
        <p:txBody>
          <a:bodyPr/>
          <a:lstStyle/>
          <a:p>
            <a:endParaRPr lang="en-AE"/>
          </a:p>
        </p:txBody>
      </p:sp>
      <p:sp>
        <p:nvSpPr>
          <p:cNvPr id="18" name="AutoShape 18"/>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sp>
        <p:nvSpPr>
          <p:cNvPr id="19" name="AutoShape 19"/>
          <p:cNvSpPr/>
          <p:nvPr/>
        </p:nvSpPr>
        <p:spPr>
          <a:xfrm>
            <a:off x="1133391" y="5093091"/>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3391" y="4868345"/>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1" name="AutoShape 21"/>
          <p:cNvSpPr/>
          <p:nvPr/>
        </p:nvSpPr>
        <p:spPr>
          <a:xfrm>
            <a:off x="1133391" y="4757387"/>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2" name="TextBox 22"/>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3" name="TextBox 23"/>
          <p:cNvSpPr txBox="1"/>
          <p:nvPr/>
        </p:nvSpPr>
        <p:spPr>
          <a:xfrm>
            <a:off x="2030510" y="6685655"/>
            <a:ext cx="2382740"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 Bedroom Unit</a:t>
            </a:r>
          </a:p>
        </p:txBody>
      </p:sp>
      <p:sp>
        <p:nvSpPr>
          <p:cNvPr id="24" name="TextBox 24"/>
          <p:cNvSpPr txBox="1"/>
          <p:nvPr/>
        </p:nvSpPr>
        <p:spPr>
          <a:xfrm>
            <a:off x="2030510" y="7386220"/>
            <a:ext cx="2375620"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 Bedroom Unit</a:t>
            </a:r>
          </a:p>
        </p:txBody>
      </p:sp>
      <p:sp>
        <p:nvSpPr>
          <p:cNvPr id="25" name="TextBox 25"/>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Second Floor Plan</a:t>
            </a:r>
          </a:p>
        </p:txBody>
      </p:sp>
      <p:sp>
        <p:nvSpPr>
          <p:cNvPr id="26" name="Freeform 26"/>
          <p:cNvSpPr/>
          <p:nvPr/>
        </p:nvSpPr>
        <p:spPr>
          <a:xfrm>
            <a:off x="6535077" y="-1316874"/>
            <a:ext cx="11870592" cy="10883683"/>
          </a:xfrm>
          <a:custGeom>
            <a:avLst/>
            <a:gdLst/>
            <a:ahLst/>
            <a:cxnLst/>
            <a:rect l="l" t="t" r="r" b="b"/>
            <a:pathLst>
              <a:path w="11870592" h="10883683">
                <a:moveTo>
                  <a:pt x="0" y="0"/>
                </a:moveTo>
                <a:lnTo>
                  <a:pt x="11870591" y="0"/>
                </a:lnTo>
                <a:lnTo>
                  <a:pt x="11870591" y="10883682"/>
                </a:lnTo>
                <a:lnTo>
                  <a:pt x="0" y="10883682"/>
                </a:lnTo>
                <a:lnTo>
                  <a:pt x="0" y="0"/>
                </a:lnTo>
                <a:close/>
              </a:path>
            </a:pathLst>
          </a:custGeom>
          <a:blipFill>
            <a:blip r:embed="rId2"/>
            <a:stretch>
              <a:fillRect l="-45726" b="-12318"/>
            </a:stretch>
          </a:blipFill>
        </p:spPr>
        <p:txBody>
          <a:bodyPr/>
          <a:lstStyle/>
          <a:p>
            <a:endParaRPr lang="en-AE"/>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sp>
        <p:nvSpPr>
          <p:cNvPr id="8" name="AutoShape 8"/>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grpSp>
        <p:nvGrpSpPr>
          <p:cNvPr id="9" name="Group 9"/>
          <p:cNvGrpSpPr/>
          <p:nvPr/>
        </p:nvGrpSpPr>
        <p:grpSpPr>
          <a:xfrm>
            <a:off x="1028700" y="6760979"/>
            <a:ext cx="836059" cy="282985"/>
            <a:chOff x="0" y="0"/>
            <a:chExt cx="177714" cy="60152"/>
          </a:xfrm>
        </p:grpSpPr>
        <p:sp>
          <p:nvSpPr>
            <p:cNvPr id="10" name="Freeform 10"/>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1" name="TextBox 11"/>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2" name="Group 12"/>
          <p:cNvGrpSpPr/>
          <p:nvPr/>
        </p:nvGrpSpPr>
        <p:grpSpPr>
          <a:xfrm>
            <a:off x="1028700" y="7461543"/>
            <a:ext cx="836059" cy="282985"/>
            <a:chOff x="0" y="0"/>
            <a:chExt cx="177714" cy="60152"/>
          </a:xfrm>
        </p:grpSpPr>
        <p:sp>
          <p:nvSpPr>
            <p:cNvPr id="13" name="Freeform 13"/>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4" name="TextBox 14"/>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5" name="AutoShape 15"/>
          <p:cNvSpPr/>
          <p:nvPr/>
        </p:nvSpPr>
        <p:spPr>
          <a:xfrm>
            <a:off x="1039863" y="5197396"/>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6" name="AutoShape 16"/>
          <p:cNvSpPr/>
          <p:nvPr/>
        </p:nvSpPr>
        <p:spPr>
          <a:xfrm>
            <a:off x="1039863" y="4653082"/>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7" name="AutoShape 17"/>
          <p:cNvSpPr/>
          <p:nvPr/>
        </p:nvSpPr>
        <p:spPr>
          <a:xfrm>
            <a:off x="1133391" y="5305948"/>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8" name="AutoShape 18"/>
          <p:cNvSpPr/>
          <p:nvPr/>
        </p:nvSpPr>
        <p:spPr>
          <a:xfrm>
            <a:off x="1133391" y="4979303"/>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9" name="AutoShape 19"/>
          <p:cNvSpPr/>
          <p:nvPr/>
        </p:nvSpPr>
        <p:spPr>
          <a:xfrm>
            <a:off x="1133391" y="5093091"/>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3391" y="4868345"/>
            <a:ext cx="387445" cy="0"/>
          </a:xfrm>
          <a:prstGeom prst="line">
            <a:avLst/>
          </a:prstGeom>
          <a:ln w="38100" cap="flat">
            <a:solidFill>
              <a:srgbClr val="5AB5B1"/>
            </a:solidFill>
            <a:prstDash val="solid"/>
            <a:headEnd type="none" w="sm" len="sm"/>
            <a:tailEnd type="none" w="sm" len="sm"/>
          </a:ln>
        </p:spPr>
        <p:txBody>
          <a:bodyPr/>
          <a:lstStyle/>
          <a:p>
            <a:endParaRPr lang="en-AE"/>
          </a:p>
        </p:txBody>
      </p:sp>
      <p:sp>
        <p:nvSpPr>
          <p:cNvPr id="21" name="AutoShape 21"/>
          <p:cNvSpPr/>
          <p:nvPr/>
        </p:nvSpPr>
        <p:spPr>
          <a:xfrm>
            <a:off x="1133391" y="4757387"/>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2" name="TextBox 22"/>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3" name="TextBox 23"/>
          <p:cNvSpPr txBox="1"/>
          <p:nvPr/>
        </p:nvSpPr>
        <p:spPr>
          <a:xfrm>
            <a:off x="2030510" y="6685655"/>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 Bedroom Unit</a:t>
            </a:r>
          </a:p>
        </p:txBody>
      </p:sp>
      <p:sp>
        <p:nvSpPr>
          <p:cNvPr id="24" name="TextBox 24"/>
          <p:cNvSpPr txBox="1"/>
          <p:nvPr/>
        </p:nvSpPr>
        <p:spPr>
          <a:xfrm>
            <a:off x="2030510" y="7386220"/>
            <a:ext cx="2370582"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 Bedroom Unit</a:t>
            </a:r>
          </a:p>
        </p:txBody>
      </p:sp>
      <p:sp>
        <p:nvSpPr>
          <p:cNvPr id="25" name="TextBox 25"/>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Third Floor Plan</a:t>
            </a:r>
          </a:p>
        </p:txBody>
      </p:sp>
      <p:sp>
        <p:nvSpPr>
          <p:cNvPr id="26" name="Freeform 26"/>
          <p:cNvSpPr/>
          <p:nvPr/>
        </p:nvSpPr>
        <p:spPr>
          <a:xfrm>
            <a:off x="6032500" y="-1328113"/>
            <a:ext cx="12372574" cy="12228317"/>
          </a:xfrm>
          <a:custGeom>
            <a:avLst/>
            <a:gdLst/>
            <a:ahLst/>
            <a:cxnLst/>
            <a:rect l="l" t="t" r="r" b="b"/>
            <a:pathLst>
              <a:path w="12372574" h="12228317">
                <a:moveTo>
                  <a:pt x="0" y="0"/>
                </a:moveTo>
                <a:lnTo>
                  <a:pt x="12372574" y="0"/>
                </a:lnTo>
                <a:lnTo>
                  <a:pt x="12372574" y="12228317"/>
                </a:lnTo>
                <a:lnTo>
                  <a:pt x="0" y="12228317"/>
                </a:lnTo>
                <a:lnTo>
                  <a:pt x="0" y="0"/>
                </a:lnTo>
                <a:close/>
              </a:path>
            </a:pathLst>
          </a:custGeom>
          <a:blipFill>
            <a:blip r:embed="rId2"/>
            <a:stretch>
              <a:fillRect l="-39859"/>
            </a:stretch>
          </a:blipFill>
        </p:spPr>
        <p:txBody>
          <a:bodyPr/>
          <a:lstStyle/>
          <a:p>
            <a:endParaRPr lang="en-AE"/>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grpSp>
        <p:nvGrpSpPr>
          <p:cNvPr id="8" name="Group 8"/>
          <p:cNvGrpSpPr/>
          <p:nvPr/>
        </p:nvGrpSpPr>
        <p:grpSpPr>
          <a:xfrm>
            <a:off x="1028700" y="6760979"/>
            <a:ext cx="836059" cy="282985"/>
            <a:chOff x="0" y="0"/>
            <a:chExt cx="177714" cy="60152"/>
          </a:xfrm>
        </p:grpSpPr>
        <p:sp>
          <p:nvSpPr>
            <p:cNvPr id="9" name="Freeform 9"/>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0" name="TextBox 10"/>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1" name="Group 11"/>
          <p:cNvGrpSpPr/>
          <p:nvPr/>
        </p:nvGrpSpPr>
        <p:grpSpPr>
          <a:xfrm>
            <a:off x="1028700" y="7461543"/>
            <a:ext cx="836059" cy="282985"/>
            <a:chOff x="0" y="0"/>
            <a:chExt cx="177714" cy="60152"/>
          </a:xfrm>
        </p:grpSpPr>
        <p:sp>
          <p:nvSpPr>
            <p:cNvPr id="12" name="Freeform 12"/>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3" name="TextBox 13"/>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4" name="AutoShape 14"/>
          <p:cNvSpPr/>
          <p:nvPr/>
        </p:nvSpPr>
        <p:spPr>
          <a:xfrm>
            <a:off x="1039863" y="5197396"/>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5" name="AutoShape 15"/>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sp>
        <p:nvSpPr>
          <p:cNvPr id="16" name="AutoShape 16"/>
          <p:cNvSpPr/>
          <p:nvPr/>
        </p:nvSpPr>
        <p:spPr>
          <a:xfrm>
            <a:off x="1039863" y="4653082"/>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7" name="AutoShape 17"/>
          <p:cNvSpPr/>
          <p:nvPr/>
        </p:nvSpPr>
        <p:spPr>
          <a:xfrm>
            <a:off x="1133391" y="5305948"/>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8" name="AutoShape 18"/>
          <p:cNvSpPr/>
          <p:nvPr/>
        </p:nvSpPr>
        <p:spPr>
          <a:xfrm>
            <a:off x="1133391" y="4979303"/>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19" name="AutoShape 19"/>
          <p:cNvSpPr/>
          <p:nvPr/>
        </p:nvSpPr>
        <p:spPr>
          <a:xfrm>
            <a:off x="1133391" y="5093091"/>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3391" y="4868345"/>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1" name="AutoShape 21"/>
          <p:cNvSpPr/>
          <p:nvPr/>
        </p:nvSpPr>
        <p:spPr>
          <a:xfrm>
            <a:off x="1133391" y="4757387"/>
            <a:ext cx="387445" cy="0"/>
          </a:xfrm>
          <a:prstGeom prst="line">
            <a:avLst/>
          </a:prstGeom>
          <a:ln w="38100" cap="flat">
            <a:solidFill>
              <a:srgbClr val="59B5B1"/>
            </a:solidFill>
            <a:prstDash val="solid"/>
            <a:headEnd type="none" w="sm" len="sm"/>
            <a:tailEnd type="none" w="sm" len="sm"/>
          </a:ln>
        </p:spPr>
        <p:txBody>
          <a:bodyPr/>
          <a:lstStyle/>
          <a:p>
            <a:endParaRPr lang="en-AE"/>
          </a:p>
        </p:txBody>
      </p:sp>
      <p:sp>
        <p:nvSpPr>
          <p:cNvPr id="22" name="TextBox 22"/>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3" name="TextBox 23"/>
          <p:cNvSpPr txBox="1"/>
          <p:nvPr/>
        </p:nvSpPr>
        <p:spPr>
          <a:xfrm>
            <a:off x="2030510" y="6685655"/>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 Bedroom Unit</a:t>
            </a:r>
          </a:p>
        </p:txBody>
      </p:sp>
      <p:sp>
        <p:nvSpPr>
          <p:cNvPr id="24" name="TextBox 24"/>
          <p:cNvSpPr txBox="1"/>
          <p:nvPr/>
        </p:nvSpPr>
        <p:spPr>
          <a:xfrm>
            <a:off x="2030510" y="7386220"/>
            <a:ext cx="2370582"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 Bedroom Unit</a:t>
            </a:r>
          </a:p>
        </p:txBody>
      </p:sp>
      <p:sp>
        <p:nvSpPr>
          <p:cNvPr id="25" name="TextBox 25"/>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Fourth Floor Plan</a:t>
            </a:r>
          </a:p>
        </p:txBody>
      </p:sp>
      <p:sp>
        <p:nvSpPr>
          <p:cNvPr id="26" name="Freeform 26"/>
          <p:cNvSpPr/>
          <p:nvPr/>
        </p:nvSpPr>
        <p:spPr>
          <a:xfrm>
            <a:off x="6013450" y="-1327408"/>
            <a:ext cx="12388142" cy="12226777"/>
          </a:xfrm>
          <a:custGeom>
            <a:avLst/>
            <a:gdLst/>
            <a:ahLst/>
            <a:cxnLst/>
            <a:rect l="l" t="t" r="r" b="b"/>
            <a:pathLst>
              <a:path w="12388142" h="12226777">
                <a:moveTo>
                  <a:pt x="0" y="0"/>
                </a:moveTo>
                <a:lnTo>
                  <a:pt x="12388142" y="0"/>
                </a:lnTo>
                <a:lnTo>
                  <a:pt x="12388142" y="12226777"/>
                </a:lnTo>
                <a:lnTo>
                  <a:pt x="0" y="12226777"/>
                </a:lnTo>
                <a:lnTo>
                  <a:pt x="0" y="0"/>
                </a:lnTo>
                <a:close/>
              </a:path>
            </a:pathLst>
          </a:custGeom>
          <a:blipFill>
            <a:blip r:embed="rId2"/>
            <a:stretch>
              <a:fillRect l="-39666"/>
            </a:stretch>
          </a:blipFill>
        </p:spPr>
        <p:txBody>
          <a:bodyPr/>
          <a:lstStyle/>
          <a:p>
            <a:endParaRPr lang="en-AE"/>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02368" y="4239467"/>
            <a:ext cx="10288108" cy="1407963"/>
            <a:chOff x="0" y="0"/>
            <a:chExt cx="2709625" cy="370821"/>
          </a:xfrm>
        </p:grpSpPr>
        <p:sp>
          <p:nvSpPr>
            <p:cNvPr id="3" name="Freeform 3"/>
            <p:cNvSpPr/>
            <p:nvPr/>
          </p:nvSpPr>
          <p:spPr>
            <a:xfrm>
              <a:off x="0" y="0"/>
              <a:ext cx="2709625" cy="370822"/>
            </a:xfrm>
            <a:custGeom>
              <a:avLst/>
              <a:gdLst/>
              <a:ahLst/>
              <a:cxnLst/>
              <a:rect l="l" t="t" r="r" b="b"/>
              <a:pathLst>
                <a:path w="2709625" h="370822">
                  <a:moveTo>
                    <a:pt x="0" y="0"/>
                  </a:moveTo>
                  <a:lnTo>
                    <a:pt x="2709625" y="0"/>
                  </a:lnTo>
                  <a:lnTo>
                    <a:pt x="2709625" y="370822"/>
                  </a:lnTo>
                  <a:lnTo>
                    <a:pt x="0" y="370822"/>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4" name="TextBox 4"/>
            <p:cNvSpPr txBox="1"/>
            <p:nvPr/>
          </p:nvSpPr>
          <p:spPr>
            <a:xfrm>
              <a:off x="0" y="0"/>
              <a:ext cx="2709625" cy="370821"/>
            </a:xfrm>
            <a:prstGeom prst="rect">
              <a:avLst/>
            </a:prstGeom>
          </p:spPr>
          <p:txBody>
            <a:bodyPr lIns="50800" tIns="50800" rIns="50800" bIns="50800" rtlCol="0" anchor="ctr"/>
            <a:lstStyle/>
            <a:p>
              <a:pPr algn="ctr">
                <a:lnSpc>
                  <a:spcPts val="2760"/>
                </a:lnSpc>
              </a:pPr>
              <a:endParaRPr/>
            </a:p>
          </p:txBody>
        </p:sp>
      </p:grpSp>
      <p:grpSp>
        <p:nvGrpSpPr>
          <p:cNvPr id="5" name="Group 5"/>
          <p:cNvGrpSpPr/>
          <p:nvPr/>
        </p:nvGrpSpPr>
        <p:grpSpPr>
          <a:xfrm>
            <a:off x="5461000" y="0"/>
            <a:ext cx="12827000" cy="10287000"/>
            <a:chOff x="0" y="0"/>
            <a:chExt cx="3378305" cy="2709333"/>
          </a:xfrm>
        </p:grpSpPr>
        <p:sp>
          <p:nvSpPr>
            <p:cNvPr id="6" name="Freeform 6"/>
            <p:cNvSpPr/>
            <p:nvPr/>
          </p:nvSpPr>
          <p:spPr>
            <a:xfrm>
              <a:off x="0" y="0"/>
              <a:ext cx="3378305" cy="2709333"/>
            </a:xfrm>
            <a:custGeom>
              <a:avLst/>
              <a:gdLst/>
              <a:ahLst/>
              <a:cxnLst/>
              <a:rect l="l" t="t" r="r" b="b"/>
              <a:pathLst>
                <a:path w="3378305" h="2709333">
                  <a:moveTo>
                    <a:pt x="0" y="0"/>
                  </a:moveTo>
                  <a:lnTo>
                    <a:pt x="3378305" y="0"/>
                  </a:lnTo>
                  <a:lnTo>
                    <a:pt x="3378305" y="2709333"/>
                  </a:lnTo>
                  <a:lnTo>
                    <a:pt x="0" y="2709333"/>
                  </a:lnTo>
                  <a:close/>
                </a:path>
              </a:pathLst>
            </a:custGeom>
            <a:solidFill>
              <a:srgbClr val="F4F4F4"/>
            </a:solidFill>
          </p:spPr>
          <p:txBody>
            <a:bodyPr/>
            <a:lstStyle/>
            <a:p>
              <a:endParaRPr lang="en-AE"/>
            </a:p>
          </p:txBody>
        </p:sp>
        <p:sp>
          <p:nvSpPr>
            <p:cNvPr id="7" name="TextBox 7"/>
            <p:cNvSpPr txBox="1"/>
            <p:nvPr/>
          </p:nvSpPr>
          <p:spPr>
            <a:xfrm>
              <a:off x="0" y="0"/>
              <a:ext cx="3378305" cy="2709333"/>
            </a:xfrm>
            <a:prstGeom prst="rect">
              <a:avLst/>
            </a:prstGeom>
          </p:spPr>
          <p:txBody>
            <a:bodyPr lIns="50800" tIns="50800" rIns="50800" bIns="50800" rtlCol="0" anchor="ctr"/>
            <a:lstStyle/>
            <a:p>
              <a:pPr algn="ctr">
                <a:lnSpc>
                  <a:spcPts val="2760"/>
                </a:lnSpc>
              </a:pPr>
              <a:endParaRPr/>
            </a:p>
          </p:txBody>
        </p:sp>
      </p:grpSp>
      <p:grpSp>
        <p:nvGrpSpPr>
          <p:cNvPr id="8" name="Group 8"/>
          <p:cNvGrpSpPr/>
          <p:nvPr/>
        </p:nvGrpSpPr>
        <p:grpSpPr>
          <a:xfrm>
            <a:off x="1028700" y="6760979"/>
            <a:ext cx="836059" cy="282985"/>
            <a:chOff x="0" y="0"/>
            <a:chExt cx="177714" cy="60152"/>
          </a:xfrm>
        </p:grpSpPr>
        <p:sp>
          <p:nvSpPr>
            <p:cNvPr id="9" name="Freeform 9"/>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FFFFFF"/>
            </a:solidFill>
            <a:ln w="4762" cap="sq">
              <a:solidFill>
                <a:srgbClr val="000000"/>
              </a:solidFill>
              <a:prstDash val="solid"/>
              <a:miter/>
            </a:ln>
          </p:spPr>
          <p:txBody>
            <a:bodyPr/>
            <a:lstStyle/>
            <a:p>
              <a:endParaRPr lang="en-AE"/>
            </a:p>
          </p:txBody>
        </p:sp>
        <p:sp>
          <p:nvSpPr>
            <p:cNvPr id="10" name="TextBox 10"/>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1" name="Group 11"/>
          <p:cNvGrpSpPr/>
          <p:nvPr/>
        </p:nvGrpSpPr>
        <p:grpSpPr>
          <a:xfrm>
            <a:off x="1028700" y="7459601"/>
            <a:ext cx="836059" cy="282985"/>
            <a:chOff x="0" y="0"/>
            <a:chExt cx="177714" cy="60152"/>
          </a:xfrm>
        </p:grpSpPr>
        <p:sp>
          <p:nvSpPr>
            <p:cNvPr id="12" name="Freeform 12"/>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E4E0DD"/>
            </a:solidFill>
          </p:spPr>
          <p:txBody>
            <a:bodyPr/>
            <a:lstStyle/>
            <a:p>
              <a:endParaRPr lang="en-AE"/>
            </a:p>
          </p:txBody>
        </p:sp>
        <p:sp>
          <p:nvSpPr>
            <p:cNvPr id="13" name="TextBox 13"/>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grpSp>
        <p:nvGrpSpPr>
          <p:cNvPr id="14" name="Group 14"/>
          <p:cNvGrpSpPr/>
          <p:nvPr/>
        </p:nvGrpSpPr>
        <p:grpSpPr>
          <a:xfrm>
            <a:off x="1028700" y="8160165"/>
            <a:ext cx="836059" cy="282985"/>
            <a:chOff x="0" y="0"/>
            <a:chExt cx="177714" cy="60152"/>
          </a:xfrm>
        </p:grpSpPr>
        <p:sp>
          <p:nvSpPr>
            <p:cNvPr id="15" name="Freeform 15"/>
            <p:cNvSpPr/>
            <p:nvPr/>
          </p:nvSpPr>
          <p:spPr>
            <a:xfrm>
              <a:off x="0" y="0"/>
              <a:ext cx="177714" cy="60152"/>
            </a:xfrm>
            <a:custGeom>
              <a:avLst/>
              <a:gdLst/>
              <a:ahLst/>
              <a:cxnLst/>
              <a:rect l="l" t="t" r="r" b="b"/>
              <a:pathLst>
                <a:path w="177714" h="60152">
                  <a:moveTo>
                    <a:pt x="0" y="0"/>
                  </a:moveTo>
                  <a:lnTo>
                    <a:pt x="177714" y="0"/>
                  </a:lnTo>
                  <a:lnTo>
                    <a:pt x="177714" y="60152"/>
                  </a:lnTo>
                  <a:lnTo>
                    <a:pt x="0" y="60152"/>
                  </a:lnTo>
                  <a:close/>
                </a:path>
              </a:pathLst>
            </a:custGeom>
            <a:solidFill>
              <a:srgbClr val="AFACAA"/>
            </a:solidFill>
          </p:spPr>
          <p:txBody>
            <a:bodyPr/>
            <a:lstStyle/>
            <a:p>
              <a:endParaRPr lang="en-AE"/>
            </a:p>
          </p:txBody>
        </p:sp>
        <p:sp>
          <p:nvSpPr>
            <p:cNvPr id="16" name="TextBox 16"/>
            <p:cNvSpPr txBox="1"/>
            <p:nvPr/>
          </p:nvSpPr>
          <p:spPr>
            <a:xfrm>
              <a:off x="0" y="9525"/>
              <a:ext cx="177714" cy="50627"/>
            </a:xfrm>
            <a:prstGeom prst="rect">
              <a:avLst/>
            </a:prstGeom>
          </p:spPr>
          <p:txBody>
            <a:bodyPr lIns="50800" tIns="50800" rIns="50800" bIns="50800" rtlCol="0" anchor="ctr"/>
            <a:lstStyle/>
            <a:p>
              <a:pPr algn="ctr">
                <a:lnSpc>
                  <a:spcPts val="1761"/>
                </a:lnSpc>
              </a:pPr>
              <a:endParaRPr/>
            </a:p>
          </p:txBody>
        </p:sp>
      </p:grpSp>
      <p:sp>
        <p:nvSpPr>
          <p:cNvPr id="17" name="AutoShape 17"/>
          <p:cNvSpPr/>
          <p:nvPr/>
        </p:nvSpPr>
        <p:spPr>
          <a:xfrm>
            <a:off x="1039863" y="5197396"/>
            <a:ext cx="574501" cy="0"/>
          </a:xfrm>
          <a:prstGeom prst="line">
            <a:avLst/>
          </a:prstGeom>
          <a:ln w="38100" cap="flat">
            <a:solidFill>
              <a:srgbClr val="D0D0D0"/>
            </a:solidFill>
            <a:prstDash val="solid"/>
            <a:headEnd type="none" w="sm" len="sm"/>
            <a:tailEnd type="none" w="sm" len="sm"/>
          </a:ln>
        </p:spPr>
        <p:txBody>
          <a:bodyPr/>
          <a:lstStyle/>
          <a:p>
            <a:endParaRPr lang="en-AE"/>
          </a:p>
        </p:txBody>
      </p:sp>
      <p:sp>
        <p:nvSpPr>
          <p:cNvPr id="18" name="AutoShape 18"/>
          <p:cNvSpPr/>
          <p:nvPr/>
        </p:nvSpPr>
        <p:spPr>
          <a:xfrm>
            <a:off x="1039863" y="4653082"/>
            <a:ext cx="574501" cy="0"/>
          </a:xfrm>
          <a:prstGeom prst="line">
            <a:avLst/>
          </a:prstGeom>
          <a:ln w="38100" cap="flat">
            <a:solidFill>
              <a:srgbClr val="59B5B1"/>
            </a:solidFill>
            <a:prstDash val="solid"/>
            <a:headEnd type="none" w="sm" len="sm"/>
            <a:tailEnd type="none" w="sm" len="sm"/>
          </a:ln>
        </p:spPr>
        <p:txBody>
          <a:bodyPr/>
          <a:lstStyle/>
          <a:p>
            <a:endParaRPr lang="en-AE"/>
          </a:p>
        </p:txBody>
      </p:sp>
      <p:sp>
        <p:nvSpPr>
          <p:cNvPr id="19" name="AutoShape 19"/>
          <p:cNvSpPr/>
          <p:nvPr/>
        </p:nvSpPr>
        <p:spPr>
          <a:xfrm>
            <a:off x="1133391" y="5305948"/>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0" name="AutoShape 20"/>
          <p:cNvSpPr/>
          <p:nvPr/>
        </p:nvSpPr>
        <p:spPr>
          <a:xfrm>
            <a:off x="1133391" y="4979303"/>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1" name="AutoShape 21"/>
          <p:cNvSpPr/>
          <p:nvPr/>
        </p:nvSpPr>
        <p:spPr>
          <a:xfrm flipH="1" flipV="1">
            <a:off x="5480050" y="0"/>
            <a:ext cx="0" cy="10287000"/>
          </a:xfrm>
          <a:prstGeom prst="line">
            <a:avLst/>
          </a:prstGeom>
          <a:ln w="19050" cap="flat">
            <a:solidFill>
              <a:srgbClr val="000000"/>
            </a:solidFill>
            <a:prstDash val="solid"/>
            <a:headEnd type="none" w="sm" len="sm"/>
            <a:tailEnd type="none" w="sm" len="sm"/>
          </a:ln>
        </p:spPr>
        <p:txBody>
          <a:bodyPr/>
          <a:lstStyle/>
          <a:p>
            <a:endParaRPr lang="en-AE"/>
          </a:p>
        </p:txBody>
      </p:sp>
      <p:sp>
        <p:nvSpPr>
          <p:cNvPr id="22" name="AutoShape 22"/>
          <p:cNvSpPr/>
          <p:nvPr/>
        </p:nvSpPr>
        <p:spPr>
          <a:xfrm>
            <a:off x="1133391" y="5093091"/>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3" name="AutoShape 23"/>
          <p:cNvSpPr/>
          <p:nvPr/>
        </p:nvSpPr>
        <p:spPr>
          <a:xfrm>
            <a:off x="1133391" y="4868345"/>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4" name="AutoShape 24"/>
          <p:cNvSpPr/>
          <p:nvPr/>
        </p:nvSpPr>
        <p:spPr>
          <a:xfrm>
            <a:off x="1133391" y="4757387"/>
            <a:ext cx="387445" cy="0"/>
          </a:xfrm>
          <a:prstGeom prst="line">
            <a:avLst/>
          </a:prstGeom>
          <a:ln w="38100" cap="flat">
            <a:solidFill>
              <a:srgbClr val="D0D0D0"/>
            </a:solidFill>
            <a:prstDash val="solid"/>
            <a:headEnd type="none" w="sm" len="sm"/>
            <a:tailEnd type="none" w="sm" len="sm"/>
          </a:ln>
        </p:spPr>
        <p:txBody>
          <a:bodyPr/>
          <a:lstStyle/>
          <a:p>
            <a:endParaRPr lang="en-AE"/>
          </a:p>
        </p:txBody>
      </p:sp>
      <p:sp>
        <p:nvSpPr>
          <p:cNvPr id="25" name="TextBox 25"/>
          <p:cNvSpPr txBox="1"/>
          <p:nvPr/>
        </p:nvSpPr>
        <p:spPr>
          <a:xfrm>
            <a:off x="1028700" y="1066800"/>
            <a:ext cx="6758993"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Floor</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Layouts </a:t>
            </a:r>
          </a:p>
        </p:txBody>
      </p:sp>
      <p:sp>
        <p:nvSpPr>
          <p:cNvPr id="26" name="TextBox 26"/>
          <p:cNvSpPr txBox="1"/>
          <p:nvPr/>
        </p:nvSpPr>
        <p:spPr>
          <a:xfrm>
            <a:off x="2030510" y="6685655"/>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 Bedroom Unit</a:t>
            </a:r>
          </a:p>
        </p:txBody>
      </p:sp>
      <p:sp>
        <p:nvSpPr>
          <p:cNvPr id="27" name="TextBox 27"/>
          <p:cNvSpPr txBox="1"/>
          <p:nvPr/>
        </p:nvSpPr>
        <p:spPr>
          <a:xfrm>
            <a:off x="2030510" y="7384277"/>
            <a:ext cx="2377687"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 Bedroom Unit</a:t>
            </a:r>
          </a:p>
        </p:txBody>
      </p:sp>
      <p:sp>
        <p:nvSpPr>
          <p:cNvPr id="28" name="TextBox 28"/>
          <p:cNvSpPr txBox="1"/>
          <p:nvPr/>
        </p:nvSpPr>
        <p:spPr>
          <a:xfrm>
            <a:off x="2030510" y="8084842"/>
            <a:ext cx="2370582"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 Bedroom Unit</a:t>
            </a:r>
          </a:p>
        </p:txBody>
      </p:sp>
      <p:sp>
        <p:nvSpPr>
          <p:cNvPr id="29" name="TextBox 29"/>
          <p:cNvSpPr txBox="1"/>
          <p:nvPr/>
        </p:nvSpPr>
        <p:spPr>
          <a:xfrm>
            <a:off x="2034987" y="4576599"/>
            <a:ext cx="2183741" cy="750001"/>
          </a:xfrm>
          <a:prstGeom prst="rect">
            <a:avLst/>
          </a:prstGeom>
        </p:spPr>
        <p:txBody>
          <a:bodyPr lIns="0" tIns="0" rIns="0" bIns="0" rtlCol="0" anchor="t">
            <a:spAutoFit/>
          </a:bodyPr>
          <a:lstStyle/>
          <a:p>
            <a:pPr algn="l">
              <a:lnSpc>
                <a:spcPts val="2900"/>
              </a:lnSpc>
            </a:pPr>
            <a:r>
              <a:rPr lang="en-US" sz="2900" b="1">
                <a:solidFill>
                  <a:srgbClr val="000000"/>
                </a:solidFill>
                <a:latin typeface="Barlow Bold"/>
                <a:ea typeface="Barlow Bold"/>
                <a:cs typeface="Barlow Bold"/>
                <a:sym typeface="Barlow Bold"/>
              </a:rPr>
              <a:t>Roof Floor Plan</a:t>
            </a:r>
          </a:p>
        </p:txBody>
      </p:sp>
      <p:sp>
        <p:nvSpPr>
          <p:cNvPr id="30" name="Freeform 30"/>
          <p:cNvSpPr/>
          <p:nvPr/>
        </p:nvSpPr>
        <p:spPr>
          <a:xfrm>
            <a:off x="6956425" y="912673"/>
            <a:ext cx="8648991" cy="8500083"/>
          </a:xfrm>
          <a:custGeom>
            <a:avLst/>
            <a:gdLst/>
            <a:ahLst/>
            <a:cxnLst/>
            <a:rect l="l" t="t" r="r" b="b"/>
            <a:pathLst>
              <a:path w="8648991" h="8500083">
                <a:moveTo>
                  <a:pt x="0" y="0"/>
                </a:moveTo>
                <a:lnTo>
                  <a:pt x="8648991" y="0"/>
                </a:lnTo>
                <a:lnTo>
                  <a:pt x="8648991" y="8500083"/>
                </a:lnTo>
                <a:lnTo>
                  <a:pt x="0" y="8500083"/>
                </a:lnTo>
                <a:lnTo>
                  <a:pt x="0" y="0"/>
                </a:lnTo>
                <a:close/>
              </a:path>
            </a:pathLst>
          </a:custGeom>
          <a:blipFill>
            <a:blip r:embed="rId2"/>
            <a:stretch>
              <a:fillRect l="-66894" t="-25882" r="-31936" b="-17086"/>
            </a:stretch>
          </a:blipFill>
        </p:spPr>
        <p:txBody>
          <a:bodyPr/>
          <a:lstStyle/>
          <a:p>
            <a:endParaRPr lang="en-AE"/>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602715" y="7086912"/>
            <a:ext cx="2093735" cy="749935"/>
          </a:xfrm>
          <a:prstGeom prst="rect">
            <a:avLst/>
          </a:prstGeom>
        </p:spPr>
        <p:txBody>
          <a:bodyPr lIns="0" tIns="0" rIns="0" bIns="0" rtlCol="0" anchor="t">
            <a:spAutoFit/>
          </a:bodyPr>
          <a:lstStyle/>
          <a:p>
            <a:pPr algn="l">
              <a:lnSpc>
                <a:spcPts val="2900"/>
              </a:lnSpc>
            </a:pPr>
            <a:r>
              <a:rPr lang="en-US" sz="2900" b="1">
                <a:solidFill>
                  <a:srgbClr val="221F1F"/>
                </a:solidFill>
                <a:latin typeface="Barlow Bold"/>
                <a:ea typeface="Barlow Bold"/>
                <a:cs typeface="Barlow Bold"/>
                <a:sym typeface="Barlow Bold"/>
              </a:rPr>
              <a:t>Dubai</a:t>
            </a:r>
          </a:p>
          <a:p>
            <a:pPr algn="l">
              <a:lnSpc>
                <a:spcPts val="2900"/>
              </a:lnSpc>
              <a:spcBef>
                <a:spcPct val="0"/>
              </a:spcBef>
            </a:pPr>
            <a:r>
              <a:rPr lang="en-US" sz="2900" b="1">
                <a:solidFill>
                  <a:srgbClr val="221F1F"/>
                </a:solidFill>
                <a:latin typeface="Barlow Bold"/>
                <a:ea typeface="Barlow Bold"/>
                <a:cs typeface="Barlow Bold"/>
                <a:sym typeface="Barlow Bold"/>
              </a:rPr>
              <a:t>Investments</a:t>
            </a:r>
          </a:p>
        </p:txBody>
      </p:sp>
      <p:sp>
        <p:nvSpPr>
          <p:cNvPr id="3" name="TextBox 3"/>
          <p:cNvSpPr txBox="1"/>
          <p:nvPr/>
        </p:nvSpPr>
        <p:spPr>
          <a:xfrm>
            <a:off x="6173271" y="7153587"/>
            <a:ext cx="1238943" cy="800100"/>
          </a:xfrm>
          <a:prstGeom prst="rect">
            <a:avLst/>
          </a:prstGeom>
        </p:spPr>
        <p:txBody>
          <a:bodyPr lIns="0" tIns="0" rIns="0" bIns="0" rtlCol="0" anchor="t">
            <a:spAutoFit/>
          </a:bodyPr>
          <a:lstStyle/>
          <a:p>
            <a:pPr algn="r">
              <a:lnSpc>
                <a:spcPts val="6000"/>
              </a:lnSpc>
              <a:spcBef>
                <a:spcPct val="0"/>
              </a:spcBef>
            </a:pPr>
            <a:r>
              <a:rPr lang="en-US" sz="6000" b="1">
                <a:solidFill>
                  <a:srgbClr val="59B5B1"/>
                </a:solidFill>
                <a:latin typeface="Libre Baskerville Bold"/>
                <a:ea typeface="Libre Baskerville Bold"/>
                <a:cs typeface="Libre Baskerville Bold"/>
                <a:sym typeface="Libre Baskerville Bold"/>
              </a:rPr>
              <a:t>01</a:t>
            </a:r>
          </a:p>
        </p:txBody>
      </p:sp>
      <p:sp>
        <p:nvSpPr>
          <p:cNvPr id="4" name="TextBox 4"/>
          <p:cNvSpPr txBox="1"/>
          <p:nvPr/>
        </p:nvSpPr>
        <p:spPr>
          <a:xfrm>
            <a:off x="15260815" y="7086912"/>
            <a:ext cx="2093735" cy="749935"/>
          </a:xfrm>
          <a:prstGeom prst="rect">
            <a:avLst/>
          </a:prstGeom>
        </p:spPr>
        <p:txBody>
          <a:bodyPr lIns="0" tIns="0" rIns="0" bIns="0" rtlCol="0" anchor="t">
            <a:spAutoFit/>
          </a:bodyPr>
          <a:lstStyle/>
          <a:p>
            <a:pPr algn="l">
              <a:lnSpc>
                <a:spcPts val="2900"/>
              </a:lnSpc>
              <a:spcBef>
                <a:spcPct val="0"/>
              </a:spcBef>
            </a:pPr>
            <a:r>
              <a:rPr lang="en-US" sz="2900" b="1">
                <a:solidFill>
                  <a:srgbClr val="221F1F"/>
                </a:solidFill>
                <a:latin typeface="Barlow Bold"/>
                <a:ea typeface="Barlow Bold"/>
                <a:cs typeface="Barlow Bold"/>
                <a:sym typeface="Barlow Bold"/>
              </a:rPr>
              <a:t>Project Overview</a:t>
            </a:r>
          </a:p>
        </p:txBody>
      </p:sp>
      <p:sp>
        <p:nvSpPr>
          <p:cNvPr id="5" name="TextBox 5"/>
          <p:cNvSpPr txBox="1"/>
          <p:nvPr/>
        </p:nvSpPr>
        <p:spPr>
          <a:xfrm>
            <a:off x="13837028" y="7153587"/>
            <a:ext cx="1238943" cy="800100"/>
          </a:xfrm>
          <a:prstGeom prst="rect">
            <a:avLst/>
          </a:prstGeom>
        </p:spPr>
        <p:txBody>
          <a:bodyPr lIns="0" tIns="0" rIns="0" bIns="0" rtlCol="0" anchor="t">
            <a:spAutoFit/>
          </a:bodyPr>
          <a:lstStyle/>
          <a:p>
            <a:pPr algn="r">
              <a:lnSpc>
                <a:spcPts val="6000"/>
              </a:lnSpc>
              <a:spcBef>
                <a:spcPct val="0"/>
              </a:spcBef>
            </a:pPr>
            <a:r>
              <a:rPr lang="en-US" sz="6000" b="1">
                <a:solidFill>
                  <a:srgbClr val="59B5B1"/>
                </a:solidFill>
                <a:latin typeface="Libre Baskerville Bold"/>
                <a:ea typeface="Libre Baskerville Bold"/>
                <a:cs typeface="Libre Baskerville Bold"/>
                <a:sym typeface="Libre Baskerville Bold"/>
              </a:rPr>
              <a:t>03</a:t>
            </a:r>
          </a:p>
        </p:txBody>
      </p:sp>
      <p:sp>
        <p:nvSpPr>
          <p:cNvPr id="6" name="TextBox 6"/>
          <p:cNvSpPr txBox="1"/>
          <p:nvPr/>
        </p:nvSpPr>
        <p:spPr>
          <a:xfrm>
            <a:off x="15260815" y="8402303"/>
            <a:ext cx="2093735" cy="743793"/>
          </a:xfrm>
          <a:prstGeom prst="rect">
            <a:avLst/>
          </a:prstGeom>
        </p:spPr>
        <p:txBody>
          <a:bodyPr lIns="0" tIns="0" rIns="0" bIns="0" rtlCol="0" anchor="t">
            <a:spAutoFit/>
          </a:bodyPr>
          <a:lstStyle/>
          <a:p>
            <a:pPr algn="l">
              <a:lnSpc>
                <a:spcPts val="2900"/>
              </a:lnSpc>
              <a:spcBef>
                <a:spcPct val="0"/>
              </a:spcBef>
            </a:pPr>
            <a:r>
              <a:rPr lang="en-US" sz="2900" b="1">
                <a:solidFill>
                  <a:srgbClr val="221F1F"/>
                </a:solidFill>
                <a:latin typeface="Barlow Bold"/>
                <a:ea typeface="Barlow Bold"/>
                <a:cs typeface="Barlow Bold"/>
                <a:sym typeface="Barlow Bold"/>
              </a:rPr>
              <a:t>Payment plans</a:t>
            </a:r>
          </a:p>
        </p:txBody>
      </p:sp>
      <p:sp>
        <p:nvSpPr>
          <p:cNvPr id="7" name="TextBox 7"/>
          <p:cNvSpPr txBox="1"/>
          <p:nvPr/>
        </p:nvSpPr>
        <p:spPr>
          <a:xfrm>
            <a:off x="13837028" y="8516587"/>
            <a:ext cx="1238943" cy="800100"/>
          </a:xfrm>
          <a:prstGeom prst="rect">
            <a:avLst/>
          </a:prstGeom>
        </p:spPr>
        <p:txBody>
          <a:bodyPr lIns="0" tIns="0" rIns="0" bIns="0" rtlCol="0" anchor="t">
            <a:spAutoFit/>
          </a:bodyPr>
          <a:lstStyle/>
          <a:p>
            <a:pPr algn="r">
              <a:lnSpc>
                <a:spcPts val="6000"/>
              </a:lnSpc>
              <a:spcBef>
                <a:spcPct val="0"/>
              </a:spcBef>
            </a:pPr>
            <a:r>
              <a:rPr lang="en-US" sz="6000" b="1">
                <a:solidFill>
                  <a:srgbClr val="59B5B1"/>
                </a:solidFill>
                <a:latin typeface="Libre Baskerville Bold"/>
                <a:ea typeface="Libre Baskerville Bold"/>
                <a:cs typeface="Libre Baskerville Bold"/>
                <a:sym typeface="Libre Baskerville Bold"/>
              </a:rPr>
              <a:t>06</a:t>
            </a:r>
          </a:p>
        </p:txBody>
      </p:sp>
      <p:sp>
        <p:nvSpPr>
          <p:cNvPr id="8" name="TextBox 8"/>
          <p:cNvSpPr txBox="1"/>
          <p:nvPr/>
        </p:nvSpPr>
        <p:spPr>
          <a:xfrm>
            <a:off x="7602715" y="8630903"/>
            <a:ext cx="2093735" cy="387985"/>
          </a:xfrm>
          <a:prstGeom prst="rect">
            <a:avLst/>
          </a:prstGeom>
        </p:spPr>
        <p:txBody>
          <a:bodyPr lIns="0" tIns="0" rIns="0" bIns="0" rtlCol="0" anchor="t">
            <a:spAutoFit/>
          </a:bodyPr>
          <a:lstStyle/>
          <a:p>
            <a:pPr algn="l">
              <a:lnSpc>
                <a:spcPts val="2900"/>
              </a:lnSpc>
              <a:spcBef>
                <a:spcPct val="0"/>
              </a:spcBef>
            </a:pPr>
            <a:r>
              <a:rPr lang="en-US" sz="2900" b="1">
                <a:solidFill>
                  <a:srgbClr val="221F1F"/>
                </a:solidFill>
                <a:latin typeface="Barlow Bold"/>
                <a:ea typeface="Barlow Bold"/>
                <a:cs typeface="Barlow Bold"/>
                <a:sym typeface="Barlow Bold"/>
              </a:rPr>
              <a:t>Typology</a:t>
            </a:r>
          </a:p>
        </p:txBody>
      </p:sp>
      <p:sp>
        <p:nvSpPr>
          <p:cNvPr id="9" name="TextBox 9"/>
          <p:cNvSpPr txBox="1"/>
          <p:nvPr/>
        </p:nvSpPr>
        <p:spPr>
          <a:xfrm>
            <a:off x="6173271" y="8516587"/>
            <a:ext cx="1238943" cy="800100"/>
          </a:xfrm>
          <a:prstGeom prst="rect">
            <a:avLst/>
          </a:prstGeom>
        </p:spPr>
        <p:txBody>
          <a:bodyPr lIns="0" tIns="0" rIns="0" bIns="0" rtlCol="0" anchor="t">
            <a:spAutoFit/>
          </a:bodyPr>
          <a:lstStyle/>
          <a:p>
            <a:pPr algn="r">
              <a:lnSpc>
                <a:spcPts val="6000"/>
              </a:lnSpc>
              <a:spcBef>
                <a:spcPct val="0"/>
              </a:spcBef>
            </a:pPr>
            <a:r>
              <a:rPr lang="en-US" sz="6000" b="1">
                <a:solidFill>
                  <a:srgbClr val="59B5B1"/>
                </a:solidFill>
                <a:latin typeface="Libre Baskerville Bold"/>
                <a:ea typeface="Libre Baskerville Bold"/>
                <a:cs typeface="Libre Baskerville Bold"/>
                <a:sym typeface="Libre Baskerville Bold"/>
              </a:rPr>
              <a:t>04</a:t>
            </a:r>
          </a:p>
        </p:txBody>
      </p:sp>
      <p:sp>
        <p:nvSpPr>
          <p:cNvPr id="10" name="TextBox 10"/>
          <p:cNvSpPr txBox="1"/>
          <p:nvPr/>
        </p:nvSpPr>
        <p:spPr>
          <a:xfrm>
            <a:off x="11552793" y="7086912"/>
            <a:ext cx="2093735" cy="749935"/>
          </a:xfrm>
          <a:prstGeom prst="rect">
            <a:avLst/>
          </a:prstGeom>
        </p:spPr>
        <p:txBody>
          <a:bodyPr lIns="0" tIns="0" rIns="0" bIns="0" rtlCol="0" anchor="t">
            <a:spAutoFit/>
          </a:bodyPr>
          <a:lstStyle/>
          <a:p>
            <a:pPr algn="l">
              <a:lnSpc>
                <a:spcPts val="2900"/>
              </a:lnSpc>
            </a:pPr>
            <a:r>
              <a:rPr lang="en-US" sz="2900" b="1">
                <a:solidFill>
                  <a:srgbClr val="221F1F"/>
                </a:solidFill>
                <a:latin typeface="Barlow Bold"/>
                <a:ea typeface="Barlow Bold"/>
                <a:cs typeface="Barlow Bold"/>
                <a:sym typeface="Barlow Bold"/>
              </a:rPr>
              <a:t>Mirdif</a:t>
            </a:r>
          </a:p>
          <a:p>
            <a:pPr algn="l">
              <a:lnSpc>
                <a:spcPts val="2900"/>
              </a:lnSpc>
              <a:spcBef>
                <a:spcPct val="0"/>
              </a:spcBef>
            </a:pPr>
            <a:r>
              <a:rPr lang="en-US" sz="2900" b="1">
                <a:solidFill>
                  <a:srgbClr val="221F1F"/>
                </a:solidFill>
                <a:latin typeface="Barlow Bold"/>
                <a:ea typeface="Barlow Bold"/>
                <a:cs typeface="Barlow Bold"/>
                <a:sym typeface="Barlow Bold"/>
              </a:rPr>
              <a:t>Hills</a:t>
            </a:r>
          </a:p>
        </p:txBody>
      </p:sp>
      <p:sp>
        <p:nvSpPr>
          <p:cNvPr id="11" name="TextBox 11"/>
          <p:cNvSpPr txBox="1"/>
          <p:nvPr/>
        </p:nvSpPr>
        <p:spPr>
          <a:xfrm>
            <a:off x="10123122" y="7153587"/>
            <a:ext cx="1238943" cy="800100"/>
          </a:xfrm>
          <a:prstGeom prst="rect">
            <a:avLst/>
          </a:prstGeom>
        </p:spPr>
        <p:txBody>
          <a:bodyPr lIns="0" tIns="0" rIns="0" bIns="0" rtlCol="0" anchor="t">
            <a:spAutoFit/>
          </a:bodyPr>
          <a:lstStyle/>
          <a:p>
            <a:pPr algn="r">
              <a:lnSpc>
                <a:spcPts val="6000"/>
              </a:lnSpc>
              <a:spcBef>
                <a:spcPct val="0"/>
              </a:spcBef>
            </a:pPr>
            <a:r>
              <a:rPr lang="en-US" sz="6000" b="1">
                <a:solidFill>
                  <a:srgbClr val="59B5B1"/>
                </a:solidFill>
                <a:latin typeface="Libre Baskerville Bold"/>
                <a:ea typeface="Libre Baskerville Bold"/>
                <a:cs typeface="Libre Baskerville Bold"/>
                <a:sym typeface="Libre Baskerville Bold"/>
              </a:rPr>
              <a:t>02</a:t>
            </a:r>
          </a:p>
        </p:txBody>
      </p:sp>
      <p:sp>
        <p:nvSpPr>
          <p:cNvPr id="12" name="TextBox 12"/>
          <p:cNvSpPr txBox="1"/>
          <p:nvPr/>
        </p:nvSpPr>
        <p:spPr>
          <a:xfrm>
            <a:off x="11552793" y="8449912"/>
            <a:ext cx="2093735" cy="749935"/>
          </a:xfrm>
          <a:prstGeom prst="rect">
            <a:avLst/>
          </a:prstGeom>
        </p:spPr>
        <p:txBody>
          <a:bodyPr lIns="0" tIns="0" rIns="0" bIns="0" rtlCol="0" anchor="t">
            <a:spAutoFit/>
          </a:bodyPr>
          <a:lstStyle/>
          <a:p>
            <a:pPr algn="l">
              <a:lnSpc>
                <a:spcPts val="2900"/>
              </a:lnSpc>
              <a:spcBef>
                <a:spcPct val="0"/>
              </a:spcBef>
            </a:pPr>
            <a:r>
              <a:rPr lang="en-US" sz="2900" b="1">
                <a:solidFill>
                  <a:srgbClr val="221F1F"/>
                </a:solidFill>
                <a:latin typeface="Barlow Bold"/>
                <a:ea typeface="Barlow Bold"/>
                <a:cs typeface="Barlow Bold"/>
                <a:sym typeface="Barlow Bold"/>
              </a:rPr>
              <a:t>Floor Layouts</a:t>
            </a:r>
          </a:p>
        </p:txBody>
      </p:sp>
      <p:sp>
        <p:nvSpPr>
          <p:cNvPr id="13" name="TextBox 13"/>
          <p:cNvSpPr txBox="1"/>
          <p:nvPr/>
        </p:nvSpPr>
        <p:spPr>
          <a:xfrm>
            <a:off x="10123122" y="8516587"/>
            <a:ext cx="1238943" cy="800100"/>
          </a:xfrm>
          <a:prstGeom prst="rect">
            <a:avLst/>
          </a:prstGeom>
        </p:spPr>
        <p:txBody>
          <a:bodyPr lIns="0" tIns="0" rIns="0" bIns="0" rtlCol="0" anchor="t">
            <a:spAutoFit/>
          </a:bodyPr>
          <a:lstStyle/>
          <a:p>
            <a:pPr algn="r">
              <a:lnSpc>
                <a:spcPts val="6000"/>
              </a:lnSpc>
              <a:spcBef>
                <a:spcPct val="0"/>
              </a:spcBef>
            </a:pPr>
            <a:r>
              <a:rPr lang="en-US" sz="6000" b="1">
                <a:solidFill>
                  <a:srgbClr val="59B5B1"/>
                </a:solidFill>
                <a:latin typeface="Libre Baskerville Bold"/>
                <a:ea typeface="Libre Baskerville Bold"/>
                <a:cs typeface="Libre Baskerville Bold"/>
                <a:sym typeface="Libre Baskerville Bold"/>
              </a:rPr>
              <a:t>05</a:t>
            </a:r>
          </a:p>
        </p:txBody>
      </p:sp>
      <p:sp>
        <p:nvSpPr>
          <p:cNvPr id="14" name="TextBox 14"/>
          <p:cNvSpPr txBox="1"/>
          <p:nvPr/>
        </p:nvSpPr>
        <p:spPr>
          <a:xfrm>
            <a:off x="1028700" y="7155180"/>
            <a:ext cx="4432300"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Table of </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Contents</a:t>
            </a:r>
          </a:p>
        </p:txBody>
      </p:sp>
      <p:sp>
        <p:nvSpPr>
          <p:cNvPr id="16" name="Freeform 52">
            <a:extLst>
              <a:ext uri="{FF2B5EF4-FFF2-40B4-BE49-F238E27FC236}">
                <a16:creationId xmlns:a16="http://schemas.microsoft.com/office/drawing/2014/main" id="{22BF528A-81E0-59B4-50AB-BD3E361EBDDA}"/>
              </a:ext>
            </a:extLst>
          </p:cNvPr>
          <p:cNvSpPr/>
          <p:nvPr/>
        </p:nvSpPr>
        <p:spPr>
          <a:xfrm>
            <a:off x="759795" y="18435"/>
            <a:ext cx="16031809" cy="6147281"/>
          </a:xfrm>
          <a:custGeom>
            <a:avLst/>
            <a:gdLst/>
            <a:ahLst/>
            <a:cxnLst/>
            <a:rect l="l" t="t" r="r" b="b"/>
            <a:pathLst>
              <a:path w="19613209" h="11075362">
                <a:moveTo>
                  <a:pt x="0" y="0"/>
                </a:moveTo>
                <a:lnTo>
                  <a:pt x="19613210" y="0"/>
                </a:lnTo>
                <a:lnTo>
                  <a:pt x="19613210" y="11075362"/>
                </a:lnTo>
                <a:lnTo>
                  <a:pt x="0" y="11075362"/>
                </a:lnTo>
                <a:lnTo>
                  <a:pt x="0" y="0"/>
                </a:lnTo>
                <a:close/>
              </a:path>
            </a:pathLst>
          </a:custGeom>
          <a:blipFill>
            <a:blip r:embed="rId2"/>
            <a:stretch>
              <a:fillRect l="-389"/>
            </a:stretch>
          </a:blipFill>
        </p:spPr>
        <p:txBody>
          <a:bodyPr/>
          <a:lstStyle/>
          <a:p>
            <a:endParaRPr lang="en-AE"/>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8667750" cy="10287000"/>
          </a:xfrm>
          <a:custGeom>
            <a:avLst/>
            <a:gdLst/>
            <a:ahLst/>
            <a:cxnLst/>
            <a:rect l="l" t="t" r="r" b="b"/>
            <a:pathLst>
              <a:path w="8667750" h="10287000">
                <a:moveTo>
                  <a:pt x="0" y="0"/>
                </a:moveTo>
                <a:lnTo>
                  <a:pt x="8667750" y="0"/>
                </a:lnTo>
                <a:lnTo>
                  <a:pt x="8667750" y="10287000"/>
                </a:lnTo>
                <a:lnTo>
                  <a:pt x="0" y="10287000"/>
                </a:lnTo>
                <a:lnTo>
                  <a:pt x="0" y="0"/>
                </a:lnTo>
                <a:close/>
              </a:path>
            </a:pathLst>
          </a:custGeom>
          <a:blipFill>
            <a:blip r:embed="rId2"/>
            <a:stretch>
              <a:fillRect t="-6313" r="-124309"/>
            </a:stretch>
          </a:blipFill>
        </p:spPr>
        <p:txBody>
          <a:bodyPr/>
          <a:lstStyle/>
          <a:p>
            <a:endParaRPr lang="en-AE"/>
          </a:p>
        </p:txBody>
      </p:sp>
      <p:sp>
        <p:nvSpPr>
          <p:cNvPr id="3" name="TextBox 3"/>
          <p:cNvSpPr txBox="1"/>
          <p:nvPr/>
        </p:nvSpPr>
        <p:spPr>
          <a:xfrm>
            <a:off x="9620250" y="2172545"/>
            <a:ext cx="6352141" cy="105537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Launch Price</a:t>
            </a:r>
          </a:p>
        </p:txBody>
      </p:sp>
      <p:grpSp>
        <p:nvGrpSpPr>
          <p:cNvPr id="5" name="Group 5"/>
          <p:cNvGrpSpPr/>
          <p:nvPr/>
        </p:nvGrpSpPr>
        <p:grpSpPr>
          <a:xfrm>
            <a:off x="9620250" y="4000500"/>
            <a:ext cx="7639050" cy="710719"/>
            <a:chOff x="0" y="0"/>
            <a:chExt cx="2011931" cy="187185"/>
          </a:xfrm>
        </p:grpSpPr>
        <p:sp>
          <p:nvSpPr>
            <p:cNvPr id="6" name="Freeform 6"/>
            <p:cNvSpPr/>
            <p:nvPr/>
          </p:nvSpPr>
          <p:spPr>
            <a:xfrm>
              <a:off x="0" y="0"/>
              <a:ext cx="2011931" cy="187185"/>
            </a:xfrm>
            <a:custGeom>
              <a:avLst/>
              <a:gdLst/>
              <a:ahLst/>
              <a:cxnLst/>
              <a:rect l="l" t="t" r="r" b="b"/>
              <a:pathLst>
                <a:path w="2011931" h="187185">
                  <a:moveTo>
                    <a:pt x="0" y="0"/>
                  </a:moveTo>
                  <a:lnTo>
                    <a:pt x="2011931" y="0"/>
                  </a:lnTo>
                  <a:lnTo>
                    <a:pt x="2011931" y="187185"/>
                  </a:lnTo>
                  <a:lnTo>
                    <a:pt x="0" y="187185"/>
                  </a:lnTo>
                  <a:close/>
                </a:path>
              </a:pathLst>
            </a:custGeom>
            <a:solidFill>
              <a:srgbClr val="5AB5B1"/>
            </a:solidFill>
          </p:spPr>
          <p:txBody>
            <a:bodyPr/>
            <a:lstStyle/>
            <a:p>
              <a:endParaRPr lang="en-AE"/>
            </a:p>
          </p:txBody>
        </p:sp>
        <p:sp>
          <p:nvSpPr>
            <p:cNvPr id="7" name="TextBox 7"/>
            <p:cNvSpPr txBox="1"/>
            <p:nvPr/>
          </p:nvSpPr>
          <p:spPr>
            <a:xfrm>
              <a:off x="0" y="0"/>
              <a:ext cx="2011931" cy="187185"/>
            </a:xfrm>
            <a:prstGeom prst="rect">
              <a:avLst/>
            </a:prstGeom>
          </p:spPr>
          <p:txBody>
            <a:bodyPr lIns="50800" tIns="50800" rIns="50800" bIns="50800" rtlCol="0" anchor="ctr"/>
            <a:lstStyle/>
            <a:p>
              <a:pPr algn="ctr">
                <a:lnSpc>
                  <a:spcPts val="2760"/>
                </a:lnSpc>
              </a:pPr>
              <a:endParaRPr/>
            </a:p>
          </p:txBody>
        </p:sp>
      </p:grpSp>
      <p:grpSp>
        <p:nvGrpSpPr>
          <p:cNvPr id="8" name="Group 8"/>
          <p:cNvGrpSpPr/>
          <p:nvPr/>
        </p:nvGrpSpPr>
        <p:grpSpPr>
          <a:xfrm>
            <a:off x="9620250" y="4000500"/>
            <a:ext cx="7639050" cy="2735874"/>
            <a:chOff x="0" y="0"/>
            <a:chExt cx="2011931" cy="720559"/>
          </a:xfrm>
        </p:grpSpPr>
        <p:sp>
          <p:nvSpPr>
            <p:cNvPr id="9" name="Freeform 9"/>
            <p:cNvSpPr/>
            <p:nvPr/>
          </p:nvSpPr>
          <p:spPr>
            <a:xfrm>
              <a:off x="0" y="0"/>
              <a:ext cx="2011931" cy="720559"/>
            </a:xfrm>
            <a:custGeom>
              <a:avLst/>
              <a:gdLst/>
              <a:ahLst/>
              <a:cxnLst/>
              <a:rect l="l" t="t" r="r" b="b"/>
              <a:pathLst>
                <a:path w="2011931" h="720559">
                  <a:moveTo>
                    <a:pt x="0" y="0"/>
                  </a:moveTo>
                  <a:lnTo>
                    <a:pt x="2011931" y="0"/>
                  </a:lnTo>
                  <a:lnTo>
                    <a:pt x="2011931" y="720559"/>
                  </a:lnTo>
                  <a:lnTo>
                    <a:pt x="0" y="720559"/>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10" name="TextBox 10"/>
            <p:cNvSpPr txBox="1"/>
            <p:nvPr/>
          </p:nvSpPr>
          <p:spPr>
            <a:xfrm>
              <a:off x="0" y="0"/>
              <a:ext cx="2011931" cy="720559"/>
            </a:xfrm>
            <a:prstGeom prst="rect">
              <a:avLst/>
            </a:prstGeom>
          </p:spPr>
          <p:txBody>
            <a:bodyPr lIns="50800" tIns="50800" rIns="50800" bIns="50800" rtlCol="0" anchor="ctr"/>
            <a:lstStyle/>
            <a:p>
              <a:pPr algn="ctr">
                <a:lnSpc>
                  <a:spcPts val="2760"/>
                </a:lnSpc>
              </a:pPr>
              <a:endParaRPr/>
            </a:p>
          </p:txBody>
        </p:sp>
      </p:grpSp>
      <p:sp>
        <p:nvSpPr>
          <p:cNvPr id="11" name="TextBox 11"/>
          <p:cNvSpPr txBox="1"/>
          <p:nvPr/>
        </p:nvSpPr>
        <p:spPr>
          <a:xfrm>
            <a:off x="9978169" y="4800087"/>
            <a:ext cx="1527508"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1BR</a:t>
            </a:r>
          </a:p>
        </p:txBody>
      </p:sp>
      <p:sp>
        <p:nvSpPr>
          <p:cNvPr id="12" name="TextBox 12"/>
          <p:cNvSpPr txBox="1"/>
          <p:nvPr/>
        </p:nvSpPr>
        <p:spPr>
          <a:xfrm>
            <a:off x="9978169" y="5463011"/>
            <a:ext cx="1527508"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2BR</a:t>
            </a:r>
          </a:p>
        </p:txBody>
      </p:sp>
      <p:sp>
        <p:nvSpPr>
          <p:cNvPr id="13" name="TextBox 13"/>
          <p:cNvSpPr txBox="1"/>
          <p:nvPr/>
        </p:nvSpPr>
        <p:spPr>
          <a:xfrm>
            <a:off x="9978169" y="6125934"/>
            <a:ext cx="1527508"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3BR</a:t>
            </a:r>
          </a:p>
        </p:txBody>
      </p:sp>
      <p:sp>
        <p:nvSpPr>
          <p:cNvPr id="14" name="AutoShape 14"/>
          <p:cNvSpPr/>
          <p:nvPr/>
        </p:nvSpPr>
        <p:spPr>
          <a:xfrm flipV="1">
            <a:off x="11807825" y="4000500"/>
            <a:ext cx="0" cy="2735874"/>
          </a:xfrm>
          <a:prstGeom prst="line">
            <a:avLst/>
          </a:prstGeom>
          <a:ln w="19050" cap="flat">
            <a:solidFill>
              <a:srgbClr val="000000"/>
            </a:solidFill>
            <a:prstDash val="solid"/>
            <a:headEnd type="none" w="sm" len="sm"/>
            <a:tailEnd type="none" w="sm" len="sm"/>
          </a:ln>
        </p:spPr>
        <p:txBody>
          <a:bodyPr/>
          <a:lstStyle/>
          <a:p>
            <a:endParaRPr lang="en-AE"/>
          </a:p>
        </p:txBody>
      </p:sp>
      <p:sp>
        <p:nvSpPr>
          <p:cNvPr id="15" name="AutoShape 15"/>
          <p:cNvSpPr/>
          <p:nvPr/>
        </p:nvSpPr>
        <p:spPr>
          <a:xfrm flipV="1">
            <a:off x="14498970" y="4000500"/>
            <a:ext cx="0" cy="2731257"/>
          </a:xfrm>
          <a:prstGeom prst="line">
            <a:avLst/>
          </a:prstGeom>
          <a:ln w="19050" cap="flat">
            <a:solidFill>
              <a:srgbClr val="000000"/>
            </a:solidFill>
            <a:prstDash val="solid"/>
            <a:headEnd type="none" w="sm" len="sm"/>
            <a:tailEnd type="none" w="sm" len="sm"/>
          </a:ln>
        </p:spPr>
        <p:txBody>
          <a:bodyPr/>
          <a:lstStyle/>
          <a:p>
            <a:endParaRPr lang="en-AE"/>
          </a:p>
        </p:txBody>
      </p:sp>
      <p:sp>
        <p:nvSpPr>
          <p:cNvPr id="16" name="TextBox 16"/>
          <p:cNvSpPr txBox="1"/>
          <p:nvPr/>
        </p:nvSpPr>
        <p:spPr>
          <a:xfrm>
            <a:off x="9978169" y="4137164"/>
            <a:ext cx="1452313" cy="358140"/>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Type</a:t>
            </a:r>
          </a:p>
        </p:txBody>
      </p:sp>
      <p:sp>
        <p:nvSpPr>
          <p:cNvPr id="17" name="TextBox 17"/>
          <p:cNvSpPr txBox="1"/>
          <p:nvPr/>
        </p:nvSpPr>
        <p:spPr>
          <a:xfrm>
            <a:off x="12103679" y="4137164"/>
            <a:ext cx="2253646" cy="358140"/>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From (AED)</a:t>
            </a:r>
          </a:p>
        </p:txBody>
      </p:sp>
      <p:sp>
        <p:nvSpPr>
          <p:cNvPr id="18" name="TextBox 18"/>
          <p:cNvSpPr txBox="1"/>
          <p:nvPr/>
        </p:nvSpPr>
        <p:spPr>
          <a:xfrm>
            <a:off x="12103679" y="4800087"/>
            <a:ext cx="2253646"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a:t>
            </a:r>
          </a:p>
        </p:txBody>
      </p:sp>
      <p:sp>
        <p:nvSpPr>
          <p:cNvPr id="19" name="TextBox 19"/>
          <p:cNvSpPr txBox="1"/>
          <p:nvPr/>
        </p:nvSpPr>
        <p:spPr>
          <a:xfrm>
            <a:off x="14864009" y="4137164"/>
            <a:ext cx="2268265" cy="358140"/>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To (AED)</a:t>
            </a:r>
          </a:p>
        </p:txBody>
      </p:sp>
      <p:sp>
        <p:nvSpPr>
          <p:cNvPr id="20" name="TextBox 20"/>
          <p:cNvSpPr txBox="1"/>
          <p:nvPr/>
        </p:nvSpPr>
        <p:spPr>
          <a:xfrm>
            <a:off x="14864009" y="4800087"/>
            <a:ext cx="2324098"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a:t>
            </a:r>
          </a:p>
        </p:txBody>
      </p:sp>
      <p:sp>
        <p:nvSpPr>
          <p:cNvPr id="21" name="TextBox 21"/>
          <p:cNvSpPr txBox="1"/>
          <p:nvPr/>
        </p:nvSpPr>
        <p:spPr>
          <a:xfrm>
            <a:off x="12103679" y="5474160"/>
            <a:ext cx="2253646"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1,595,547.72</a:t>
            </a:r>
          </a:p>
        </p:txBody>
      </p:sp>
      <p:sp>
        <p:nvSpPr>
          <p:cNvPr id="22" name="TextBox 22"/>
          <p:cNvSpPr txBox="1"/>
          <p:nvPr/>
        </p:nvSpPr>
        <p:spPr>
          <a:xfrm>
            <a:off x="14864009" y="5474160"/>
            <a:ext cx="2324098"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3,451,329.00</a:t>
            </a:r>
          </a:p>
        </p:txBody>
      </p:sp>
      <p:sp>
        <p:nvSpPr>
          <p:cNvPr id="23" name="TextBox 23"/>
          <p:cNvSpPr txBox="1"/>
          <p:nvPr/>
        </p:nvSpPr>
        <p:spPr>
          <a:xfrm>
            <a:off x="12103679" y="6125934"/>
            <a:ext cx="2253646"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2,422,675.01</a:t>
            </a:r>
          </a:p>
        </p:txBody>
      </p:sp>
      <p:sp>
        <p:nvSpPr>
          <p:cNvPr id="24" name="TextBox 24"/>
          <p:cNvSpPr txBox="1"/>
          <p:nvPr/>
        </p:nvSpPr>
        <p:spPr>
          <a:xfrm>
            <a:off x="14864009" y="6125934"/>
            <a:ext cx="2324098" cy="3581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4,700,430.00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066800"/>
            <a:ext cx="4432300"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Payment Plans</a:t>
            </a:r>
          </a:p>
        </p:txBody>
      </p:sp>
      <p:sp>
        <p:nvSpPr>
          <p:cNvPr id="3" name="TextBox 3"/>
          <p:cNvSpPr txBox="1"/>
          <p:nvPr/>
        </p:nvSpPr>
        <p:spPr>
          <a:xfrm>
            <a:off x="1033920" y="3330735"/>
            <a:ext cx="4427080" cy="371897"/>
          </a:xfrm>
          <a:prstGeom prst="rect">
            <a:avLst/>
          </a:prstGeom>
        </p:spPr>
        <p:txBody>
          <a:bodyPr lIns="0" tIns="0" rIns="0" bIns="0" rtlCol="0" anchor="t">
            <a:spAutoFit/>
          </a:bodyPr>
          <a:lstStyle/>
          <a:p>
            <a:pPr algn="l">
              <a:lnSpc>
                <a:spcPts val="2900"/>
              </a:lnSpc>
            </a:pPr>
            <a:r>
              <a:rPr lang="en-US" sz="2900">
                <a:solidFill>
                  <a:srgbClr val="000000"/>
                </a:solidFill>
                <a:latin typeface="Barlow"/>
                <a:ea typeface="Barlow"/>
                <a:cs typeface="Barlow"/>
                <a:sym typeface="Barlow"/>
              </a:rPr>
              <a:t>(UAE Residents &amp; Local)</a:t>
            </a:r>
          </a:p>
        </p:txBody>
      </p:sp>
      <p:grpSp>
        <p:nvGrpSpPr>
          <p:cNvPr id="4" name="Group 4"/>
          <p:cNvGrpSpPr/>
          <p:nvPr/>
        </p:nvGrpSpPr>
        <p:grpSpPr>
          <a:xfrm>
            <a:off x="6413500" y="8472683"/>
            <a:ext cx="10845800" cy="670847"/>
            <a:chOff x="0" y="0"/>
            <a:chExt cx="2856507" cy="176684"/>
          </a:xfrm>
        </p:grpSpPr>
        <p:sp>
          <p:nvSpPr>
            <p:cNvPr id="5" name="Freeform 5"/>
            <p:cNvSpPr/>
            <p:nvPr/>
          </p:nvSpPr>
          <p:spPr>
            <a:xfrm>
              <a:off x="0" y="0"/>
              <a:ext cx="2856507" cy="176684"/>
            </a:xfrm>
            <a:custGeom>
              <a:avLst/>
              <a:gdLst/>
              <a:ahLst/>
              <a:cxnLst/>
              <a:rect l="l" t="t" r="r" b="b"/>
              <a:pathLst>
                <a:path w="2856507" h="176684">
                  <a:moveTo>
                    <a:pt x="0" y="0"/>
                  </a:moveTo>
                  <a:lnTo>
                    <a:pt x="2856507" y="0"/>
                  </a:lnTo>
                  <a:lnTo>
                    <a:pt x="2856507" y="176684"/>
                  </a:lnTo>
                  <a:lnTo>
                    <a:pt x="0" y="176684"/>
                  </a:lnTo>
                  <a:close/>
                </a:path>
              </a:pathLst>
            </a:custGeom>
            <a:solidFill>
              <a:srgbClr val="D0D0D0"/>
            </a:solidFill>
          </p:spPr>
          <p:txBody>
            <a:bodyPr/>
            <a:lstStyle/>
            <a:p>
              <a:endParaRPr lang="en-AE"/>
            </a:p>
          </p:txBody>
        </p:sp>
        <p:sp>
          <p:nvSpPr>
            <p:cNvPr id="6" name="TextBox 6"/>
            <p:cNvSpPr txBox="1"/>
            <p:nvPr/>
          </p:nvSpPr>
          <p:spPr>
            <a:xfrm>
              <a:off x="0" y="0"/>
              <a:ext cx="2856507" cy="176684"/>
            </a:xfrm>
            <a:prstGeom prst="rect">
              <a:avLst/>
            </a:prstGeom>
          </p:spPr>
          <p:txBody>
            <a:bodyPr lIns="50800" tIns="50800" rIns="50800" bIns="50800" rtlCol="0" anchor="ctr"/>
            <a:lstStyle/>
            <a:p>
              <a:pPr algn="ctr">
                <a:lnSpc>
                  <a:spcPts val="2760"/>
                </a:lnSpc>
              </a:pPr>
              <a:endParaRPr/>
            </a:p>
          </p:txBody>
        </p:sp>
      </p:grpSp>
      <p:grpSp>
        <p:nvGrpSpPr>
          <p:cNvPr id="7" name="Group 7"/>
          <p:cNvGrpSpPr/>
          <p:nvPr/>
        </p:nvGrpSpPr>
        <p:grpSpPr>
          <a:xfrm>
            <a:off x="6413500" y="1193403"/>
            <a:ext cx="10845800" cy="710719"/>
            <a:chOff x="0" y="0"/>
            <a:chExt cx="2856507" cy="187185"/>
          </a:xfrm>
        </p:grpSpPr>
        <p:sp>
          <p:nvSpPr>
            <p:cNvPr id="8" name="Freeform 8"/>
            <p:cNvSpPr/>
            <p:nvPr/>
          </p:nvSpPr>
          <p:spPr>
            <a:xfrm>
              <a:off x="0" y="0"/>
              <a:ext cx="2856507" cy="187185"/>
            </a:xfrm>
            <a:custGeom>
              <a:avLst/>
              <a:gdLst/>
              <a:ahLst/>
              <a:cxnLst/>
              <a:rect l="l" t="t" r="r" b="b"/>
              <a:pathLst>
                <a:path w="2856507" h="187185">
                  <a:moveTo>
                    <a:pt x="0" y="0"/>
                  </a:moveTo>
                  <a:lnTo>
                    <a:pt x="2856507" y="0"/>
                  </a:lnTo>
                  <a:lnTo>
                    <a:pt x="2856507" y="187185"/>
                  </a:lnTo>
                  <a:lnTo>
                    <a:pt x="0" y="187185"/>
                  </a:lnTo>
                  <a:close/>
                </a:path>
              </a:pathLst>
            </a:custGeom>
            <a:solidFill>
              <a:srgbClr val="5AB5B1"/>
            </a:solidFill>
          </p:spPr>
          <p:txBody>
            <a:bodyPr/>
            <a:lstStyle/>
            <a:p>
              <a:endParaRPr lang="en-AE"/>
            </a:p>
          </p:txBody>
        </p:sp>
        <p:sp>
          <p:nvSpPr>
            <p:cNvPr id="9" name="TextBox 9"/>
            <p:cNvSpPr txBox="1"/>
            <p:nvPr/>
          </p:nvSpPr>
          <p:spPr>
            <a:xfrm>
              <a:off x="0" y="0"/>
              <a:ext cx="2856507" cy="187185"/>
            </a:xfrm>
            <a:prstGeom prst="rect">
              <a:avLst/>
            </a:prstGeom>
          </p:spPr>
          <p:txBody>
            <a:bodyPr lIns="50800" tIns="50800" rIns="50800" bIns="50800" rtlCol="0" anchor="ctr"/>
            <a:lstStyle/>
            <a:p>
              <a:pPr algn="ctr">
                <a:lnSpc>
                  <a:spcPts val="2760"/>
                </a:lnSpc>
              </a:pPr>
              <a:endParaRPr/>
            </a:p>
          </p:txBody>
        </p:sp>
      </p:grpSp>
      <p:grpSp>
        <p:nvGrpSpPr>
          <p:cNvPr id="10" name="Group 10"/>
          <p:cNvGrpSpPr/>
          <p:nvPr/>
        </p:nvGrpSpPr>
        <p:grpSpPr>
          <a:xfrm>
            <a:off x="6413500" y="1193403"/>
            <a:ext cx="10845800" cy="7950127"/>
            <a:chOff x="0" y="0"/>
            <a:chExt cx="2856507" cy="2093861"/>
          </a:xfrm>
        </p:grpSpPr>
        <p:sp>
          <p:nvSpPr>
            <p:cNvPr id="11" name="Freeform 11"/>
            <p:cNvSpPr/>
            <p:nvPr/>
          </p:nvSpPr>
          <p:spPr>
            <a:xfrm>
              <a:off x="0" y="0"/>
              <a:ext cx="2856507" cy="2093861"/>
            </a:xfrm>
            <a:custGeom>
              <a:avLst/>
              <a:gdLst/>
              <a:ahLst/>
              <a:cxnLst/>
              <a:rect l="l" t="t" r="r" b="b"/>
              <a:pathLst>
                <a:path w="2856507" h="2093861">
                  <a:moveTo>
                    <a:pt x="0" y="0"/>
                  </a:moveTo>
                  <a:lnTo>
                    <a:pt x="2856507" y="0"/>
                  </a:lnTo>
                  <a:lnTo>
                    <a:pt x="2856507" y="2093861"/>
                  </a:lnTo>
                  <a:lnTo>
                    <a:pt x="0" y="2093861"/>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12" name="TextBox 12"/>
            <p:cNvSpPr txBox="1"/>
            <p:nvPr/>
          </p:nvSpPr>
          <p:spPr>
            <a:xfrm>
              <a:off x="0" y="0"/>
              <a:ext cx="2856507" cy="2093861"/>
            </a:xfrm>
            <a:prstGeom prst="rect">
              <a:avLst/>
            </a:prstGeom>
          </p:spPr>
          <p:txBody>
            <a:bodyPr lIns="50800" tIns="50800" rIns="50800" bIns="50800" rtlCol="0" anchor="ctr"/>
            <a:lstStyle/>
            <a:p>
              <a:pPr algn="ctr">
                <a:lnSpc>
                  <a:spcPts val="2760"/>
                </a:lnSpc>
              </a:pPr>
              <a:endParaRPr/>
            </a:p>
          </p:txBody>
        </p:sp>
      </p:grpSp>
      <p:sp>
        <p:nvSpPr>
          <p:cNvPr id="13" name="TextBox 13"/>
          <p:cNvSpPr txBox="1"/>
          <p:nvPr/>
        </p:nvSpPr>
        <p:spPr>
          <a:xfrm>
            <a:off x="6754346" y="2079423"/>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Deposit</a:t>
            </a:r>
          </a:p>
        </p:txBody>
      </p:sp>
      <p:sp>
        <p:nvSpPr>
          <p:cNvPr id="14" name="TextBox 14"/>
          <p:cNvSpPr txBox="1"/>
          <p:nvPr/>
        </p:nvSpPr>
        <p:spPr>
          <a:xfrm>
            <a:off x="6754346" y="3854817"/>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4th</a:t>
            </a:r>
          </a:p>
        </p:txBody>
      </p:sp>
      <p:sp>
        <p:nvSpPr>
          <p:cNvPr id="15" name="TextBox 15"/>
          <p:cNvSpPr txBox="1"/>
          <p:nvPr/>
        </p:nvSpPr>
        <p:spPr>
          <a:xfrm>
            <a:off x="6754346" y="5630211"/>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8th</a:t>
            </a:r>
          </a:p>
        </p:txBody>
      </p:sp>
      <p:sp>
        <p:nvSpPr>
          <p:cNvPr id="16" name="TextBox 16"/>
          <p:cNvSpPr txBox="1"/>
          <p:nvPr/>
        </p:nvSpPr>
        <p:spPr>
          <a:xfrm>
            <a:off x="6754346" y="2967120"/>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2nd</a:t>
            </a:r>
          </a:p>
        </p:txBody>
      </p:sp>
      <p:sp>
        <p:nvSpPr>
          <p:cNvPr id="17" name="TextBox 17"/>
          <p:cNvSpPr txBox="1"/>
          <p:nvPr/>
        </p:nvSpPr>
        <p:spPr>
          <a:xfrm>
            <a:off x="6754346" y="4742514"/>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6th</a:t>
            </a:r>
          </a:p>
        </p:txBody>
      </p:sp>
      <p:sp>
        <p:nvSpPr>
          <p:cNvPr id="18" name="TextBox 18"/>
          <p:cNvSpPr txBox="1"/>
          <p:nvPr/>
        </p:nvSpPr>
        <p:spPr>
          <a:xfrm>
            <a:off x="6754346" y="6517908"/>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10th</a:t>
            </a:r>
          </a:p>
        </p:txBody>
      </p:sp>
      <p:sp>
        <p:nvSpPr>
          <p:cNvPr id="19" name="TextBox 19"/>
          <p:cNvSpPr txBox="1"/>
          <p:nvPr/>
        </p:nvSpPr>
        <p:spPr>
          <a:xfrm>
            <a:off x="6754346" y="7849453"/>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13th</a:t>
            </a:r>
          </a:p>
        </p:txBody>
      </p:sp>
      <p:sp>
        <p:nvSpPr>
          <p:cNvPr id="20" name="TextBox 20"/>
          <p:cNvSpPr txBox="1"/>
          <p:nvPr/>
        </p:nvSpPr>
        <p:spPr>
          <a:xfrm>
            <a:off x="6754346" y="2523272"/>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1st</a:t>
            </a:r>
          </a:p>
        </p:txBody>
      </p:sp>
      <p:sp>
        <p:nvSpPr>
          <p:cNvPr id="21" name="TextBox 21"/>
          <p:cNvSpPr txBox="1"/>
          <p:nvPr/>
        </p:nvSpPr>
        <p:spPr>
          <a:xfrm>
            <a:off x="6754346" y="4298666"/>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5th</a:t>
            </a:r>
          </a:p>
        </p:txBody>
      </p:sp>
      <p:sp>
        <p:nvSpPr>
          <p:cNvPr id="22" name="TextBox 22"/>
          <p:cNvSpPr txBox="1"/>
          <p:nvPr/>
        </p:nvSpPr>
        <p:spPr>
          <a:xfrm>
            <a:off x="6754346" y="6074059"/>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9th</a:t>
            </a:r>
          </a:p>
        </p:txBody>
      </p:sp>
      <p:sp>
        <p:nvSpPr>
          <p:cNvPr id="23" name="TextBox 23"/>
          <p:cNvSpPr txBox="1"/>
          <p:nvPr/>
        </p:nvSpPr>
        <p:spPr>
          <a:xfrm>
            <a:off x="6754346" y="7405605"/>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12th</a:t>
            </a:r>
          </a:p>
        </p:txBody>
      </p:sp>
      <p:sp>
        <p:nvSpPr>
          <p:cNvPr id="24" name="TextBox 24"/>
          <p:cNvSpPr txBox="1"/>
          <p:nvPr/>
        </p:nvSpPr>
        <p:spPr>
          <a:xfrm>
            <a:off x="6754346" y="3410969"/>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3rd</a:t>
            </a:r>
          </a:p>
        </p:txBody>
      </p:sp>
      <p:sp>
        <p:nvSpPr>
          <p:cNvPr id="25" name="TextBox 25"/>
          <p:cNvSpPr txBox="1"/>
          <p:nvPr/>
        </p:nvSpPr>
        <p:spPr>
          <a:xfrm>
            <a:off x="6754346" y="5186362"/>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7th</a:t>
            </a:r>
          </a:p>
        </p:txBody>
      </p:sp>
      <p:sp>
        <p:nvSpPr>
          <p:cNvPr id="26" name="TextBox 26"/>
          <p:cNvSpPr txBox="1"/>
          <p:nvPr/>
        </p:nvSpPr>
        <p:spPr>
          <a:xfrm>
            <a:off x="6754346" y="6961756"/>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11th</a:t>
            </a:r>
          </a:p>
        </p:txBody>
      </p:sp>
      <p:sp>
        <p:nvSpPr>
          <p:cNvPr id="27" name="TextBox 27"/>
          <p:cNvSpPr txBox="1"/>
          <p:nvPr/>
        </p:nvSpPr>
        <p:spPr>
          <a:xfrm>
            <a:off x="6754346" y="8588970"/>
            <a:ext cx="2457937" cy="358123"/>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Total</a:t>
            </a:r>
          </a:p>
        </p:txBody>
      </p:sp>
      <p:sp>
        <p:nvSpPr>
          <p:cNvPr id="28" name="TextBox 28"/>
          <p:cNvSpPr txBox="1"/>
          <p:nvPr/>
        </p:nvSpPr>
        <p:spPr>
          <a:xfrm>
            <a:off x="9926659" y="8588970"/>
            <a:ext cx="828667" cy="358123"/>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100%</a:t>
            </a:r>
          </a:p>
        </p:txBody>
      </p:sp>
      <p:sp>
        <p:nvSpPr>
          <p:cNvPr id="29" name="TextBox 29"/>
          <p:cNvSpPr txBox="1"/>
          <p:nvPr/>
        </p:nvSpPr>
        <p:spPr>
          <a:xfrm>
            <a:off x="6754346" y="1330067"/>
            <a:ext cx="1753087" cy="358123"/>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Installment</a:t>
            </a:r>
          </a:p>
        </p:txBody>
      </p:sp>
      <p:sp>
        <p:nvSpPr>
          <p:cNvPr id="30" name="TextBox 30"/>
          <p:cNvSpPr txBox="1"/>
          <p:nvPr/>
        </p:nvSpPr>
        <p:spPr>
          <a:xfrm>
            <a:off x="9926659" y="1330067"/>
            <a:ext cx="1657602" cy="358123"/>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Percentage</a:t>
            </a:r>
          </a:p>
        </p:txBody>
      </p:sp>
      <p:sp>
        <p:nvSpPr>
          <p:cNvPr id="31" name="TextBox 31"/>
          <p:cNvSpPr txBox="1"/>
          <p:nvPr/>
        </p:nvSpPr>
        <p:spPr>
          <a:xfrm>
            <a:off x="9926659" y="2079423"/>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20%</a:t>
            </a:r>
          </a:p>
        </p:txBody>
      </p:sp>
      <p:sp>
        <p:nvSpPr>
          <p:cNvPr id="32" name="TextBox 32"/>
          <p:cNvSpPr txBox="1"/>
          <p:nvPr/>
        </p:nvSpPr>
        <p:spPr>
          <a:xfrm>
            <a:off x="9926659" y="3854817"/>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3" name="TextBox 33"/>
          <p:cNvSpPr txBox="1"/>
          <p:nvPr/>
        </p:nvSpPr>
        <p:spPr>
          <a:xfrm>
            <a:off x="9926659" y="5630211"/>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4" name="TextBox 34"/>
          <p:cNvSpPr txBox="1"/>
          <p:nvPr/>
        </p:nvSpPr>
        <p:spPr>
          <a:xfrm>
            <a:off x="9926659" y="2967120"/>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5" name="TextBox 35"/>
          <p:cNvSpPr txBox="1"/>
          <p:nvPr/>
        </p:nvSpPr>
        <p:spPr>
          <a:xfrm>
            <a:off x="9926659" y="4742514"/>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6" name="TextBox 36"/>
          <p:cNvSpPr txBox="1"/>
          <p:nvPr/>
        </p:nvSpPr>
        <p:spPr>
          <a:xfrm>
            <a:off x="9926659" y="6517908"/>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7" name="TextBox 37"/>
          <p:cNvSpPr txBox="1"/>
          <p:nvPr/>
        </p:nvSpPr>
        <p:spPr>
          <a:xfrm>
            <a:off x="9926659" y="7849453"/>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8" name="TextBox 38"/>
          <p:cNvSpPr txBox="1"/>
          <p:nvPr/>
        </p:nvSpPr>
        <p:spPr>
          <a:xfrm>
            <a:off x="9926659" y="2523272"/>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39" name="TextBox 39"/>
          <p:cNvSpPr txBox="1"/>
          <p:nvPr/>
        </p:nvSpPr>
        <p:spPr>
          <a:xfrm>
            <a:off x="9926659" y="4298666"/>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20%</a:t>
            </a:r>
          </a:p>
        </p:txBody>
      </p:sp>
      <p:sp>
        <p:nvSpPr>
          <p:cNvPr id="40" name="TextBox 40"/>
          <p:cNvSpPr txBox="1"/>
          <p:nvPr/>
        </p:nvSpPr>
        <p:spPr>
          <a:xfrm>
            <a:off x="9926659" y="6074059"/>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41" name="TextBox 41"/>
          <p:cNvSpPr txBox="1"/>
          <p:nvPr/>
        </p:nvSpPr>
        <p:spPr>
          <a:xfrm>
            <a:off x="9926659" y="7405605"/>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42" name="TextBox 42"/>
          <p:cNvSpPr txBox="1"/>
          <p:nvPr/>
        </p:nvSpPr>
        <p:spPr>
          <a:xfrm>
            <a:off x="9926659" y="3410969"/>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43" name="TextBox 43"/>
          <p:cNvSpPr txBox="1"/>
          <p:nvPr/>
        </p:nvSpPr>
        <p:spPr>
          <a:xfrm>
            <a:off x="9926659" y="5186362"/>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44" name="TextBox 44"/>
          <p:cNvSpPr txBox="1"/>
          <p:nvPr/>
        </p:nvSpPr>
        <p:spPr>
          <a:xfrm>
            <a:off x="9926659" y="6961756"/>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a:t>
            </a:r>
          </a:p>
        </p:txBody>
      </p:sp>
      <p:sp>
        <p:nvSpPr>
          <p:cNvPr id="45" name="TextBox 45"/>
          <p:cNvSpPr txBox="1"/>
          <p:nvPr/>
        </p:nvSpPr>
        <p:spPr>
          <a:xfrm>
            <a:off x="13001190" y="1330067"/>
            <a:ext cx="2448090" cy="358123"/>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Total Units</a:t>
            </a:r>
          </a:p>
        </p:txBody>
      </p:sp>
      <p:sp>
        <p:nvSpPr>
          <p:cNvPr id="46" name="TextBox 46"/>
          <p:cNvSpPr txBox="1"/>
          <p:nvPr/>
        </p:nvSpPr>
        <p:spPr>
          <a:xfrm>
            <a:off x="13001190" y="2079423"/>
            <a:ext cx="4152426"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Immediate</a:t>
            </a:r>
          </a:p>
        </p:txBody>
      </p:sp>
      <p:sp>
        <p:nvSpPr>
          <p:cNvPr id="47" name="TextBox 47"/>
          <p:cNvSpPr txBox="1"/>
          <p:nvPr/>
        </p:nvSpPr>
        <p:spPr>
          <a:xfrm>
            <a:off x="13001190" y="3854817"/>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540 days from sales date</a:t>
            </a:r>
          </a:p>
        </p:txBody>
      </p:sp>
      <p:sp>
        <p:nvSpPr>
          <p:cNvPr id="48" name="TextBox 48"/>
          <p:cNvSpPr txBox="1"/>
          <p:nvPr/>
        </p:nvSpPr>
        <p:spPr>
          <a:xfrm>
            <a:off x="13001190" y="5630211"/>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270 days from handover date</a:t>
            </a:r>
          </a:p>
        </p:txBody>
      </p:sp>
      <p:sp>
        <p:nvSpPr>
          <p:cNvPr id="49" name="TextBox 49"/>
          <p:cNvSpPr txBox="1"/>
          <p:nvPr/>
        </p:nvSpPr>
        <p:spPr>
          <a:xfrm>
            <a:off x="13001190" y="2967120"/>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180 days from sales date</a:t>
            </a:r>
          </a:p>
        </p:txBody>
      </p:sp>
      <p:sp>
        <p:nvSpPr>
          <p:cNvPr id="50" name="TextBox 50"/>
          <p:cNvSpPr txBox="1"/>
          <p:nvPr/>
        </p:nvSpPr>
        <p:spPr>
          <a:xfrm>
            <a:off x="13001190" y="4742514"/>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90 days from handover date</a:t>
            </a:r>
          </a:p>
        </p:txBody>
      </p:sp>
      <p:sp>
        <p:nvSpPr>
          <p:cNvPr id="51" name="TextBox 51"/>
          <p:cNvSpPr txBox="1"/>
          <p:nvPr/>
        </p:nvSpPr>
        <p:spPr>
          <a:xfrm>
            <a:off x="13001190" y="6517908"/>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450 days from handover date</a:t>
            </a:r>
          </a:p>
        </p:txBody>
      </p:sp>
      <p:sp>
        <p:nvSpPr>
          <p:cNvPr id="52" name="TextBox 52"/>
          <p:cNvSpPr txBox="1"/>
          <p:nvPr/>
        </p:nvSpPr>
        <p:spPr>
          <a:xfrm>
            <a:off x="13001190" y="7849453"/>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720 days from handover date</a:t>
            </a:r>
          </a:p>
        </p:txBody>
      </p:sp>
      <p:sp>
        <p:nvSpPr>
          <p:cNvPr id="53" name="TextBox 53"/>
          <p:cNvSpPr txBox="1"/>
          <p:nvPr/>
        </p:nvSpPr>
        <p:spPr>
          <a:xfrm>
            <a:off x="13001190" y="2523272"/>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90 days from sales date</a:t>
            </a:r>
          </a:p>
        </p:txBody>
      </p:sp>
      <p:sp>
        <p:nvSpPr>
          <p:cNvPr id="54" name="TextBox 54"/>
          <p:cNvSpPr txBox="1"/>
          <p:nvPr/>
        </p:nvSpPr>
        <p:spPr>
          <a:xfrm>
            <a:off x="13001190" y="4298666"/>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Handover</a:t>
            </a:r>
          </a:p>
        </p:txBody>
      </p:sp>
      <p:sp>
        <p:nvSpPr>
          <p:cNvPr id="55" name="TextBox 55"/>
          <p:cNvSpPr txBox="1"/>
          <p:nvPr/>
        </p:nvSpPr>
        <p:spPr>
          <a:xfrm>
            <a:off x="13001190" y="6074059"/>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360 days from  handover date</a:t>
            </a:r>
          </a:p>
        </p:txBody>
      </p:sp>
      <p:sp>
        <p:nvSpPr>
          <p:cNvPr id="56" name="TextBox 56"/>
          <p:cNvSpPr txBox="1"/>
          <p:nvPr/>
        </p:nvSpPr>
        <p:spPr>
          <a:xfrm>
            <a:off x="13001190" y="7405605"/>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630 days from handover date</a:t>
            </a:r>
          </a:p>
        </p:txBody>
      </p:sp>
      <p:sp>
        <p:nvSpPr>
          <p:cNvPr id="57" name="TextBox 57"/>
          <p:cNvSpPr txBox="1"/>
          <p:nvPr/>
        </p:nvSpPr>
        <p:spPr>
          <a:xfrm>
            <a:off x="13001190" y="3410969"/>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360 days from sales date</a:t>
            </a:r>
          </a:p>
        </p:txBody>
      </p:sp>
      <p:sp>
        <p:nvSpPr>
          <p:cNvPr id="58" name="TextBox 58"/>
          <p:cNvSpPr txBox="1"/>
          <p:nvPr/>
        </p:nvSpPr>
        <p:spPr>
          <a:xfrm>
            <a:off x="13001190" y="5186362"/>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180 days from handover date</a:t>
            </a:r>
          </a:p>
        </p:txBody>
      </p:sp>
      <p:sp>
        <p:nvSpPr>
          <p:cNvPr id="59" name="TextBox 59"/>
          <p:cNvSpPr txBox="1"/>
          <p:nvPr/>
        </p:nvSpPr>
        <p:spPr>
          <a:xfrm>
            <a:off x="13001190" y="6961756"/>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540 days from handover date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066800"/>
            <a:ext cx="4432300"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Payment Plans</a:t>
            </a:r>
          </a:p>
        </p:txBody>
      </p:sp>
      <p:sp>
        <p:nvSpPr>
          <p:cNvPr id="3" name="TextBox 3"/>
          <p:cNvSpPr txBox="1"/>
          <p:nvPr/>
        </p:nvSpPr>
        <p:spPr>
          <a:xfrm>
            <a:off x="1033920" y="3330735"/>
            <a:ext cx="4427080" cy="371897"/>
          </a:xfrm>
          <a:prstGeom prst="rect">
            <a:avLst/>
          </a:prstGeom>
        </p:spPr>
        <p:txBody>
          <a:bodyPr lIns="0" tIns="0" rIns="0" bIns="0" rtlCol="0" anchor="t">
            <a:spAutoFit/>
          </a:bodyPr>
          <a:lstStyle/>
          <a:p>
            <a:pPr algn="l">
              <a:lnSpc>
                <a:spcPts val="2900"/>
              </a:lnSpc>
            </a:pPr>
            <a:r>
              <a:rPr lang="en-US" sz="2900">
                <a:solidFill>
                  <a:srgbClr val="000000"/>
                </a:solidFill>
                <a:latin typeface="Barlow"/>
                <a:ea typeface="Barlow"/>
                <a:cs typeface="Barlow"/>
                <a:sym typeface="Barlow"/>
              </a:rPr>
              <a:t>(International Clients)</a:t>
            </a:r>
          </a:p>
        </p:txBody>
      </p:sp>
      <p:grpSp>
        <p:nvGrpSpPr>
          <p:cNvPr id="4" name="Group 4"/>
          <p:cNvGrpSpPr/>
          <p:nvPr/>
        </p:nvGrpSpPr>
        <p:grpSpPr>
          <a:xfrm>
            <a:off x="6413500" y="8472683"/>
            <a:ext cx="10845800" cy="670847"/>
            <a:chOff x="0" y="0"/>
            <a:chExt cx="2856507" cy="176684"/>
          </a:xfrm>
        </p:grpSpPr>
        <p:sp>
          <p:nvSpPr>
            <p:cNvPr id="5" name="Freeform 5"/>
            <p:cNvSpPr/>
            <p:nvPr/>
          </p:nvSpPr>
          <p:spPr>
            <a:xfrm>
              <a:off x="0" y="0"/>
              <a:ext cx="2856507" cy="176684"/>
            </a:xfrm>
            <a:custGeom>
              <a:avLst/>
              <a:gdLst/>
              <a:ahLst/>
              <a:cxnLst/>
              <a:rect l="l" t="t" r="r" b="b"/>
              <a:pathLst>
                <a:path w="2856507" h="176684">
                  <a:moveTo>
                    <a:pt x="0" y="0"/>
                  </a:moveTo>
                  <a:lnTo>
                    <a:pt x="2856507" y="0"/>
                  </a:lnTo>
                  <a:lnTo>
                    <a:pt x="2856507" y="176684"/>
                  </a:lnTo>
                  <a:lnTo>
                    <a:pt x="0" y="176684"/>
                  </a:lnTo>
                  <a:close/>
                </a:path>
              </a:pathLst>
            </a:custGeom>
            <a:solidFill>
              <a:srgbClr val="D0D0D0"/>
            </a:solidFill>
          </p:spPr>
          <p:txBody>
            <a:bodyPr/>
            <a:lstStyle/>
            <a:p>
              <a:endParaRPr lang="en-AE"/>
            </a:p>
          </p:txBody>
        </p:sp>
        <p:sp>
          <p:nvSpPr>
            <p:cNvPr id="6" name="TextBox 6"/>
            <p:cNvSpPr txBox="1"/>
            <p:nvPr/>
          </p:nvSpPr>
          <p:spPr>
            <a:xfrm>
              <a:off x="0" y="0"/>
              <a:ext cx="2856507" cy="176684"/>
            </a:xfrm>
            <a:prstGeom prst="rect">
              <a:avLst/>
            </a:prstGeom>
          </p:spPr>
          <p:txBody>
            <a:bodyPr lIns="50800" tIns="50800" rIns="50800" bIns="50800" rtlCol="0" anchor="ctr"/>
            <a:lstStyle/>
            <a:p>
              <a:pPr algn="ctr">
                <a:lnSpc>
                  <a:spcPts val="2760"/>
                </a:lnSpc>
              </a:pPr>
              <a:endParaRPr/>
            </a:p>
          </p:txBody>
        </p:sp>
      </p:grpSp>
      <p:grpSp>
        <p:nvGrpSpPr>
          <p:cNvPr id="7" name="Group 7"/>
          <p:cNvGrpSpPr/>
          <p:nvPr/>
        </p:nvGrpSpPr>
        <p:grpSpPr>
          <a:xfrm>
            <a:off x="6413500" y="1193403"/>
            <a:ext cx="10845800" cy="710719"/>
            <a:chOff x="0" y="0"/>
            <a:chExt cx="2856507" cy="187185"/>
          </a:xfrm>
        </p:grpSpPr>
        <p:sp>
          <p:nvSpPr>
            <p:cNvPr id="8" name="Freeform 8"/>
            <p:cNvSpPr/>
            <p:nvPr/>
          </p:nvSpPr>
          <p:spPr>
            <a:xfrm>
              <a:off x="0" y="0"/>
              <a:ext cx="2856507" cy="187185"/>
            </a:xfrm>
            <a:custGeom>
              <a:avLst/>
              <a:gdLst/>
              <a:ahLst/>
              <a:cxnLst/>
              <a:rect l="l" t="t" r="r" b="b"/>
              <a:pathLst>
                <a:path w="2856507" h="187185">
                  <a:moveTo>
                    <a:pt x="0" y="0"/>
                  </a:moveTo>
                  <a:lnTo>
                    <a:pt x="2856507" y="0"/>
                  </a:lnTo>
                  <a:lnTo>
                    <a:pt x="2856507" y="187185"/>
                  </a:lnTo>
                  <a:lnTo>
                    <a:pt x="0" y="187185"/>
                  </a:lnTo>
                  <a:close/>
                </a:path>
              </a:pathLst>
            </a:custGeom>
            <a:solidFill>
              <a:srgbClr val="5AB5B1"/>
            </a:solidFill>
          </p:spPr>
          <p:txBody>
            <a:bodyPr/>
            <a:lstStyle/>
            <a:p>
              <a:endParaRPr lang="en-AE"/>
            </a:p>
          </p:txBody>
        </p:sp>
        <p:sp>
          <p:nvSpPr>
            <p:cNvPr id="9" name="TextBox 9"/>
            <p:cNvSpPr txBox="1"/>
            <p:nvPr/>
          </p:nvSpPr>
          <p:spPr>
            <a:xfrm>
              <a:off x="0" y="0"/>
              <a:ext cx="2856507" cy="187185"/>
            </a:xfrm>
            <a:prstGeom prst="rect">
              <a:avLst/>
            </a:prstGeom>
          </p:spPr>
          <p:txBody>
            <a:bodyPr lIns="50800" tIns="50800" rIns="50800" bIns="50800" rtlCol="0" anchor="ctr"/>
            <a:lstStyle/>
            <a:p>
              <a:pPr algn="ctr">
                <a:lnSpc>
                  <a:spcPts val="2760"/>
                </a:lnSpc>
              </a:pPr>
              <a:endParaRPr/>
            </a:p>
          </p:txBody>
        </p:sp>
      </p:grpSp>
      <p:grpSp>
        <p:nvGrpSpPr>
          <p:cNvPr id="10" name="Group 10"/>
          <p:cNvGrpSpPr/>
          <p:nvPr/>
        </p:nvGrpSpPr>
        <p:grpSpPr>
          <a:xfrm>
            <a:off x="6413500" y="1193403"/>
            <a:ext cx="10845800" cy="7950127"/>
            <a:chOff x="0" y="0"/>
            <a:chExt cx="2856507" cy="2093861"/>
          </a:xfrm>
        </p:grpSpPr>
        <p:sp>
          <p:nvSpPr>
            <p:cNvPr id="11" name="Freeform 11"/>
            <p:cNvSpPr/>
            <p:nvPr/>
          </p:nvSpPr>
          <p:spPr>
            <a:xfrm>
              <a:off x="0" y="0"/>
              <a:ext cx="2856507" cy="2093861"/>
            </a:xfrm>
            <a:custGeom>
              <a:avLst/>
              <a:gdLst/>
              <a:ahLst/>
              <a:cxnLst/>
              <a:rect l="l" t="t" r="r" b="b"/>
              <a:pathLst>
                <a:path w="2856507" h="2093861">
                  <a:moveTo>
                    <a:pt x="0" y="0"/>
                  </a:moveTo>
                  <a:lnTo>
                    <a:pt x="2856507" y="0"/>
                  </a:lnTo>
                  <a:lnTo>
                    <a:pt x="2856507" y="2093861"/>
                  </a:lnTo>
                  <a:lnTo>
                    <a:pt x="0" y="2093861"/>
                  </a:lnTo>
                  <a:close/>
                </a:path>
              </a:pathLst>
            </a:custGeom>
            <a:solidFill>
              <a:srgbClr val="000000">
                <a:alpha val="0"/>
              </a:srgbClr>
            </a:solidFill>
            <a:ln w="19050" cap="sq">
              <a:solidFill>
                <a:srgbClr val="000000"/>
              </a:solidFill>
              <a:prstDash val="solid"/>
              <a:miter/>
            </a:ln>
          </p:spPr>
          <p:txBody>
            <a:bodyPr/>
            <a:lstStyle/>
            <a:p>
              <a:endParaRPr lang="en-AE"/>
            </a:p>
          </p:txBody>
        </p:sp>
        <p:sp>
          <p:nvSpPr>
            <p:cNvPr id="12" name="TextBox 12"/>
            <p:cNvSpPr txBox="1"/>
            <p:nvPr/>
          </p:nvSpPr>
          <p:spPr>
            <a:xfrm>
              <a:off x="0" y="0"/>
              <a:ext cx="2856507" cy="2093861"/>
            </a:xfrm>
            <a:prstGeom prst="rect">
              <a:avLst/>
            </a:prstGeom>
          </p:spPr>
          <p:txBody>
            <a:bodyPr lIns="50800" tIns="50800" rIns="50800" bIns="50800" rtlCol="0" anchor="ctr"/>
            <a:lstStyle/>
            <a:p>
              <a:pPr algn="ctr">
                <a:lnSpc>
                  <a:spcPts val="2760"/>
                </a:lnSpc>
              </a:pPr>
              <a:endParaRPr/>
            </a:p>
          </p:txBody>
        </p:sp>
      </p:grpSp>
      <p:sp>
        <p:nvSpPr>
          <p:cNvPr id="13" name="TextBox 13"/>
          <p:cNvSpPr txBox="1"/>
          <p:nvPr/>
        </p:nvSpPr>
        <p:spPr>
          <a:xfrm>
            <a:off x="6754346" y="2273408"/>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Deposit</a:t>
            </a:r>
          </a:p>
        </p:txBody>
      </p:sp>
      <p:sp>
        <p:nvSpPr>
          <p:cNvPr id="14" name="TextBox 14"/>
          <p:cNvSpPr txBox="1"/>
          <p:nvPr/>
        </p:nvSpPr>
        <p:spPr>
          <a:xfrm>
            <a:off x="6754346" y="6409219"/>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4th</a:t>
            </a:r>
          </a:p>
        </p:txBody>
      </p:sp>
      <p:sp>
        <p:nvSpPr>
          <p:cNvPr id="15" name="TextBox 15"/>
          <p:cNvSpPr txBox="1"/>
          <p:nvPr/>
        </p:nvSpPr>
        <p:spPr>
          <a:xfrm>
            <a:off x="6754346" y="4283970"/>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2nd</a:t>
            </a:r>
          </a:p>
        </p:txBody>
      </p:sp>
      <p:sp>
        <p:nvSpPr>
          <p:cNvPr id="16" name="TextBox 16"/>
          <p:cNvSpPr txBox="1"/>
          <p:nvPr/>
        </p:nvSpPr>
        <p:spPr>
          <a:xfrm>
            <a:off x="6754346" y="3278147"/>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1st</a:t>
            </a:r>
          </a:p>
        </p:txBody>
      </p:sp>
      <p:sp>
        <p:nvSpPr>
          <p:cNvPr id="17" name="TextBox 17"/>
          <p:cNvSpPr txBox="1"/>
          <p:nvPr/>
        </p:nvSpPr>
        <p:spPr>
          <a:xfrm>
            <a:off x="6754346" y="7529343"/>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5th</a:t>
            </a:r>
          </a:p>
        </p:txBody>
      </p:sp>
      <p:sp>
        <p:nvSpPr>
          <p:cNvPr id="18" name="TextBox 18"/>
          <p:cNvSpPr txBox="1"/>
          <p:nvPr/>
        </p:nvSpPr>
        <p:spPr>
          <a:xfrm>
            <a:off x="6754346" y="5289793"/>
            <a:ext cx="245793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3rd</a:t>
            </a:r>
          </a:p>
        </p:txBody>
      </p:sp>
      <p:sp>
        <p:nvSpPr>
          <p:cNvPr id="19" name="TextBox 19"/>
          <p:cNvSpPr txBox="1"/>
          <p:nvPr/>
        </p:nvSpPr>
        <p:spPr>
          <a:xfrm>
            <a:off x="6754346" y="8588970"/>
            <a:ext cx="2457937" cy="358123"/>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Total</a:t>
            </a:r>
          </a:p>
        </p:txBody>
      </p:sp>
      <p:sp>
        <p:nvSpPr>
          <p:cNvPr id="20" name="TextBox 20"/>
          <p:cNvSpPr txBox="1"/>
          <p:nvPr/>
        </p:nvSpPr>
        <p:spPr>
          <a:xfrm>
            <a:off x="9926659" y="8588970"/>
            <a:ext cx="828667" cy="358123"/>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100%</a:t>
            </a:r>
          </a:p>
        </p:txBody>
      </p:sp>
      <p:sp>
        <p:nvSpPr>
          <p:cNvPr id="21" name="TextBox 21"/>
          <p:cNvSpPr txBox="1"/>
          <p:nvPr/>
        </p:nvSpPr>
        <p:spPr>
          <a:xfrm>
            <a:off x="6754346" y="1330067"/>
            <a:ext cx="1598592" cy="358123"/>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Installment</a:t>
            </a:r>
          </a:p>
        </p:txBody>
      </p:sp>
      <p:sp>
        <p:nvSpPr>
          <p:cNvPr id="22" name="TextBox 22"/>
          <p:cNvSpPr txBox="1"/>
          <p:nvPr/>
        </p:nvSpPr>
        <p:spPr>
          <a:xfrm>
            <a:off x="9926659" y="1330067"/>
            <a:ext cx="1657602" cy="358123"/>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Percentage</a:t>
            </a:r>
          </a:p>
        </p:txBody>
      </p:sp>
      <p:sp>
        <p:nvSpPr>
          <p:cNvPr id="23" name="TextBox 23"/>
          <p:cNvSpPr txBox="1"/>
          <p:nvPr/>
        </p:nvSpPr>
        <p:spPr>
          <a:xfrm>
            <a:off x="9926659" y="2273408"/>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20%</a:t>
            </a:r>
          </a:p>
        </p:txBody>
      </p:sp>
      <p:sp>
        <p:nvSpPr>
          <p:cNvPr id="24" name="TextBox 24"/>
          <p:cNvSpPr txBox="1"/>
          <p:nvPr/>
        </p:nvSpPr>
        <p:spPr>
          <a:xfrm>
            <a:off x="9926659" y="6409219"/>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10%</a:t>
            </a:r>
          </a:p>
        </p:txBody>
      </p:sp>
      <p:sp>
        <p:nvSpPr>
          <p:cNvPr id="25" name="TextBox 25"/>
          <p:cNvSpPr txBox="1"/>
          <p:nvPr/>
        </p:nvSpPr>
        <p:spPr>
          <a:xfrm>
            <a:off x="9926659" y="4283970"/>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10%</a:t>
            </a:r>
          </a:p>
        </p:txBody>
      </p:sp>
      <p:sp>
        <p:nvSpPr>
          <p:cNvPr id="26" name="TextBox 26"/>
          <p:cNvSpPr txBox="1"/>
          <p:nvPr/>
        </p:nvSpPr>
        <p:spPr>
          <a:xfrm>
            <a:off x="9926659" y="3278147"/>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10%</a:t>
            </a:r>
          </a:p>
        </p:txBody>
      </p:sp>
      <p:sp>
        <p:nvSpPr>
          <p:cNvPr id="27" name="TextBox 27"/>
          <p:cNvSpPr txBox="1"/>
          <p:nvPr/>
        </p:nvSpPr>
        <p:spPr>
          <a:xfrm>
            <a:off x="9926659" y="7529343"/>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40%</a:t>
            </a:r>
          </a:p>
        </p:txBody>
      </p:sp>
      <p:sp>
        <p:nvSpPr>
          <p:cNvPr id="28" name="TextBox 28"/>
          <p:cNvSpPr txBox="1"/>
          <p:nvPr/>
        </p:nvSpPr>
        <p:spPr>
          <a:xfrm>
            <a:off x="9926659" y="5289793"/>
            <a:ext cx="828667"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10%</a:t>
            </a:r>
          </a:p>
        </p:txBody>
      </p:sp>
      <p:sp>
        <p:nvSpPr>
          <p:cNvPr id="29" name="TextBox 29"/>
          <p:cNvSpPr txBox="1"/>
          <p:nvPr/>
        </p:nvSpPr>
        <p:spPr>
          <a:xfrm>
            <a:off x="13001190" y="1330067"/>
            <a:ext cx="2448090" cy="358123"/>
          </a:xfrm>
          <a:prstGeom prst="rect">
            <a:avLst/>
          </a:prstGeom>
        </p:spPr>
        <p:txBody>
          <a:bodyPr lIns="0" tIns="0" rIns="0" bIns="0" rtlCol="0" anchor="t">
            <a:spAutoFit/>
          </a:bodyPr>
          <a:lstStyle/>
          <a:p>
            <a:pPr algn="l">
              <a:lnSpc>
                <a:spcPts val="2760"/>
              </a:lnSpc>
            </a:pPr>
            <a:r>
              <a:rPr lang="en-US" sz="2400" b="1">
                <a:solidFill>
                  <a:srgbClr val="FFFFFF"/>
                </a:solidFill>
                <a:latin typeface="Barlow Bold"/>
                <a:ea typeface="Barlow Bold"/>
                <a:cs typeface="Barlow Bold"/>
                <a:sym typeface="Barlow Bold"/>
              </a:rPr>
              <a:t>Total Units</a:t>
            </a:r>
          </a:p>
        </p:txBody>
      </p:sp>
      <p:sp>
        <p:nvSpPr>
          <p:cNvPr id="30" name="TextBox 30"/>
          <p:cNvSpPr txBox="1"/>
          <p:nvPr/>
        </p:nvSpPr>
        <p:spPr>
          <a:xfrm>
            <a:off x="13001190" y="2273408"/>
            <a:ext cx="4152426"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Immediate</a:t>
            </a:r>
          </a:p>
        </p:txBody>
      </p:sp>
      <p:sp>
        <p:nvSpPr>
          <p:cNvPr id="31" name="TextBox 31"/>
          <p:cNvSpPr txBox="1"/>
          <p:nvPr/>
        </p:nvSpPr>
        <p:spPr>
          <a:xfrm>
            <a:off x="13001190" y="6409219"/>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540 days from sales date</a:t>
            </a:r>
          </a:p>
        </p:txBody>
      </p:sp>
      <p:sp>
        <p:nvSpPr>
          <p:cNvPr id="32" name="TextBox 32"/>
          <p:cNvSpPr txBox="1"/>
          <p:nvPr/>
        </p:nvSpPr>
        <p:spPr>
          <a:xfrm>
            <a:off x="13001190" y="4283970"/>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180 days from sales date</a:t>
            </a:r>
          </a:p>
        </p:txBody>
      </p:sp>
      <p:sp>
        <p:nvSpPr>
          <p:cNvPr id="33" name="TextBox 33"/>
          <p:cNvSpPr txBox="1"/>
          <p:nvPr/>
        </p:nvSpPr>
        <p:spPr>
          <a:xfrm>
            <a:off x="13001190" y="3278147"/>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90 days from sales date</a:t>
            </a:r>
          </a:p>
        </p:txBody>
      </p:sp>
      <p:sp>
        <p:nvSpPr>
          <p:cNvPr id="34" name="TextBox 34"/>
          <p:cNvSpPr txBox="1"/>
          <p:nvPr/>
        </p:nvSpPr>
        <p:spPr>
          <a:xfrm>
            <a:off x="13001190" y="7529343"/>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Handover</a:t>
            </a:r>
          </a:p>
        </p:txBody>
      </p:sp>
      <p:sp>
        <p:nvSpPr>
          <p:cNvPr id="35" name="TextBox 35"/>
          <p:cNvSpPr txBox="1"/>
          <p:nvPr/>
        </p:nvSpPr>
        <p:spPr>
          <a:xfrm>
            <a:off x="13001190" y="5289793"/>
            <a:ext cx="4258110" cy="358123"/>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360 days from sales date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A16A96FF-167E-24D2-403F-16FE42865B63}"/>
              </a:ext>
            </a:extLst>
          </p:cNvPr>
          <p:cNvSpPr/>
          <p:nvPr/>
        </p:nvSpPr>
        <p:spPr>
          <a:xfrm flipV="1">
            <a:off x="9144000" y="4675546"/>
            <a:ext cx="0" cy="935908"/>
          </a:xfrm>
          <a:prstGeom prst="line">
            <a:avLst/>
          </a:prstGeom>
          <a:ln w="19050" cap="flat">
            <a:solidFill>
              <a:srgbClr val="FFFDFA"/>
            </a:solidFill>
            <a:prstDash val="solid"/>
            <a:headEnd type="none" w="sm" len="sm"/>
            <a:tailEnd type="none" w="sm" len="sm"/>
          </a:ln>
        </p:spPr>
        <p:txBody>
          <a:bodyPr/>
          <a:lstStyle/>
          <a:p>
            <a:endParaRPr lang="en-AE"/>
          </a:p>
        </p:txBody>
      </p:sp>
      <p:sp>
        <p:nvSpPr>
          <p:cNvPr id="4" name="Freeform 4">
            <a:extLst>
              <a:ext uri="{FF2B5EF4-FFF2-40B4-BE49-F238E27FC236}">
                <a16:creationId xmlns:a16="http://schemas.microsoft.com/office/drawing/2014/main" id="{B2255575-541D-1A36-D424-9966DCF5A4FF}"/>
              </a:ext>
            </a:extLst>
          </p:cNvPr>
          <p:cNvSpPr/>
          <p:nvPr/>
        </p:nvSpPr>
        <p:spPr>
          <a:xfrm>
            <a:off x="9458325" y="4239786"/>
            <a:ext cx="4044595" cy="1807428"/>
          </a:xfrm>
          <a:custGeom>
            <a:avLst/>
            <a:gdLst/>
            <a:ahLst/>
            <a:cxnLst/>
            <a:rect l="l" t="t" r="r" b="b"/>
            <a:pathLst>
              <a:path w="4044595" h="1807428">
                <a:moveTo>
                  <a:pt x="0" y="0"/>
                </a:moveTo>
                <a:lnTo>
                  <a:pt x="4044595" y="0"/>
                </a:lnTo>
                <a:lnTo>
                  <a:pt x="4044595" y="1807428"/>
                </a:lnTo>
                <a:lnTo>
                  <a:pt x="0" y="18074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sp>
        <p:nvSpPr>
          <p:cNvPr id="5" name="TextBox 5">
            <a:extLst>
              <a:ext uri="{FF2B5EF4-FFF2-40B4-BE49-F238E27FC236}">
                <a16:creationId xmlns:a16="http://schemas.microsoft.com/office/drawing/2014/main" id="{2F23D932-6EED-21D7-9C51-87CD3699F741}"/>
              </a:ext>
            </a:extLst>
          </p:cNvPr>
          <p:cNvSpPr txBox="1"/>
          <p:nvPr/>
        </p:nvSpPr>
        <p:spPr>
          <a:xfrm>
            <a:off x="5167441" y="8419630"/>
            <a:ext cx="7953119" cy="730969"/>
          </a:xfrm>
          <a:prstGeom prst="rect">
            <a:avLst/>
          </a:prstGeom>
        </p:spPr>
        <p:txBody>
          <a:bodyPr lIns="0" tIns="0" rIns="0" bIns="0" rtlCol="0" anchor="t">
            <a:spAutoFit/>
          </a:bodyPr>
          <a:lstStyle/>
          <a:p>
            <a:pPr algn="ctr">
              <a:lnSpc>
                <a:spcPts val="1909"/>
              </a:lnSpc>
            </a:pPr>
            <a:r>
              <a:rPr lang="en-US" sz="1591">
                <a:latin typeface="Barlow"/>
                <a:ea typeface="Barlow"/>
                <a:cs typeface="Barlow"/>
                <a:sym typeface="Barlow"/>
              </a:rPr>
              <a:t>For more information contact 800 MHILLS (644557) or +971 4 812 2800  |  +971 4 812 2770</a:t>
            </a:r>
          </a:p>
          <a:p>
            <a:pPr algn="ctr">
              <a:lnSpc>
                <a:spcPts val="1909"/>
              </a:lnSpc>
            </a:pPr>
            <a:r>
              <a:rPr lang="en-US" sz="1591">
                <a:latin typeface="Barlow"/>
                <a:ea typeface="Barlow"/>
                <a:cs typeface="Barlow"/>
                <a:sym typeface="Barlow"/>
              </a:rPr>
              <a:t>Email: info@mirdifhills.ae</a:t>
            </a:r>
          </a:p>
          <a:p>
            <a:pPr algn="ctr">
              <a:lnSpc>
                <a:spcPts val="1909"/>
              </a:lnSpc>
            </a:pPr>
            <a:r>
              <a:rPr lang="en-US" sz="1591" u="sng">
                <a:latin typeface="Barlow"/>
                <a:ea typeface="Barlow"/>
                <a:cs typeface="Barlow"/>
                <a:sym typeface="Barlow"/>
                <a:hlinkClick r:id="rId4" tooltip="https://mirdifhills.ae">
                  <a:extLst>
                    <a:ext uri="{A12FA001-AC4F-418D-AE19-62706E023703}">
                      <ahyp:hlinkClr xmlns:ahyp="http://schemas.microsoft.com/office/drawing/2018/hyperlinkcolor" val="tx"/>
                    </a:ext>
                  </a:extLst>
                </a:hlinkClick>
              </a:rPr>
              <a:t>www.mirdifhills.ae</a:t>
            </a:r>
            <a:endParaRPr lang="en-US" sz="1591" u="sng">
              <a:latin typeface="Barlow"/>
              <a:ea typeface="Barlow"/>
              <a:cs typeface="Barlow"/>
              <a:sym typeface="Barlow"/>
              <a:hlinkClick r:id="rId5" tooltip="https://mirdifhills.ae">
                <a:extLst>
                  <a:ext uri="{A12FA001-AC4F-418D-AE19-62706E023703}">
                    <ahyp:hlinkClr xmlns:ahyp="http://schemas.microsoft.com/office/drawing/2018/hyperlinkcolor" val="tx"/>
                  </a:ext>
                </a:extLst>
              </a:hlinkClick>
            </a:endParaRPr>
          </a:p>
        </p:txBody>
      </p:sp>
      <p:sp>
        <p:nvSpPr>
          <p:cNvPr id="11" name="AutoShape 3">
            <a:extLst>
              <a:ext uri="{FF2B5EF4-FFF2-40B4-BE49-F238E27FC236}">
                <a16:creationId xmlns:a16="http://schemas.microsoft.com/office/drawing/2014/main" id="{C0524F6D-8503-E7C5-EA40-0C4A3227B637}"/>
              </a:ext>
            </a:extLst>
          </p:cNvPr>
          <p:cNvSpPr/>
          <p:nvPr/>
        </p:nvSpPr>
        <p:spPr>
          <a:xfrm flipH="1" flipV="1">
            <a:off x="8827659" y="3215147"/>
            <a:ext cx="42057" cy="3672349"/>
          </a:xfrm>
          <a:prstGeom prst="line">
            <a:avLst/>
          </a:prstGeom>
          <a:ln w="19050" cap="flat">
            <a:solidFill>
              <a:srgbClr val="FFFDFA"/>
            </a:solidFill>
            <a:prstDash val="solid"/>
            <a:headEnd type="none" w="sm" len="sm"/>
            <a:tailEnd type="none" w="sm" len="sm"/>
          </a:ln>
        </p:spPr>
        <p:txBody>
          <a:bodyPr/>
          <a:lstStyle/>
          <a:p>
            <a:endParaRPr lang="en-AE"/>
          </a:p>
        </p:txBody>
      </p:sp>
      <p:pic>
        <p:nvPicPr>
          <p:cNvPr id="2052" name="Picture 4">
            <a:extLst>
              <a:ext uri="{FF2B5EF4-FFF2-40B4-BE49-F238E27FC236}">
                <a16:creationId xmlns:a16="http://schemas.microsoft.com/office/drawing/2014/main" id="{C6E8B9B0-12BD-613E-1F96-1DF182ACCA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4678" y="4675546"/>
            <a:ext cx="5272970" cy="1625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8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51811" y="-1097502"/>
            <a:ext cx="19940939" cy="13285651"/>
          </a:xfrm>
          <a:custGeom>
            <a:avLst/>
            <a:gdLst/>
            <a:ahLst/>
            <a:cxnLst/>
            <a:rect l="l" t="t" r="r" b="b"/>
            <a:pathLst>
              <a:path w="19940939" h="13285651">
                <a:moveTo>
                  <a:pt x="0" y="0"/>
                </a:moveTo>
                <a:lnTo>
                  <a:pt x="19940939" y="0"/>
                </a:lnTo>
                <a:lnTo>
                  <a:pt x="19940939" y="13285651"/>
                </a:lnTo>
                <a:lnTo>
                  <a:pt x="0" y="13285651"/>
                </a:lnTo>
                <a:lnTo>
                  <a:pt x="0" y="0"/>
                </a:lnTo>
                <a:close/>
              </a:path>
            </a:pathLst>
          </a:custGeom>
          <a:blipFill>
            <a:blip r:embed="rId2"/>
            <a:stretch>
              <a:fillRect/>
            </a:stretch>
          </a:blipFill>
        </p:spPr>
        <p:txBody>
          <a:bodyPr/>
          <a:lstStyle/>
          <a:p>
            <a:endParaRPr lang="en-AE"/>
          </a:p>
        </p:txBody>
      </p:sp>
      <p:sp>
        <p:nvSpPr>
          <p:cNvPr id="4" name="TextBox 4"/>
          <p:cNvSpPr txBox="1"/>
          <p:nvPr/>
        </p:nvSpPr>
        <p:spPr>
          <a:xfrm>
            <a:off x="1094740" y="3277894"/>
            <a:ext cx="8525510" cy="4001095"/>
          </a:xfrm>
          <a:prstGeom prst="rect">
            <a:avLst/>
          </a:prstGeom>
        </p:spPr>
        <p:txBody>
          <a:bodyPr lIns="0" tIns="0" rIns="0" bIns="0" rtlCol="0" anchor="t">
            <a:spAutoFit/>
          </a:bodyPr>
          <a:lstStyle/>
          <a:p>
            <a:pPr algn="just">
              <a:lnSpc>
                <a:spcPts val="2400"/>
              </a:lnSpc>
            </a:pPr>
            <a:r>
              <a:rPr lang="en-US" sz="2400">
                <a:solidFill>
                  <a:srgbClr val="221F1F"/>
                </a:solidFill>
                <a:latin typeface="Barlow"/>
                <a:ea typeface="Barlow"/>
                <a:cs typeface="Barlow"/>
                <a:sym typeface="Barlow"/>
              </a:rPr>
              <a:t>Dubai Investments is a leading investment company in the UAE with 30 years of experience, has emerged as a trailblazer in various sector, including real estate and construction.</a:t>
            </a:r>
          </a:p>
          <a:p>
            <a:pPr algn="just">
              <a:lnSpc>
                <a:spcPts val="2400"/>
              </a:lnSpc>
            </a:pPr>
            <a:endParaRPr lang="en-US" sz="2400">
              <a:solidFill>
                <a:srgbClr val="221F1F"/>
              </a:solidFill>
              <a:latin typeface="Barlow"/>
              <a:ea typeface="Barlow"/>
              <a:cs typeface="Barlow"/>
              <a:sym typeface="Barlow"/>
            </a:endParaRPr>
          </a:p>
          <a:p>
            <a:pPr algn="just">
              <a:lnSpc>
                <a:spcPts val="2400"/>
              </a:lnSpc>
            </a:pPr>
            <a:r>
              <a:rPr lang="en-US" sz="2400">
                <a:solidFill>
                  <a:srgbClr val="221F1F"/>
                </a:solidFill>
                <a:latin typeface="Barlow"/>
                <a:ea typeface="Barlow"/>
                <a:cs typeface="Barlow"/>
                <a:sym typeface="Barlow"/>
              </a:rPr>
              <a:t>Through strategic and multifaceted approaches, the company focuses on creating sustainable business cities and delivering premium residential, commercial, and industrial assets. Dubai Investments' real estate subsidiaries have demonstrated unparalleled expertise in developing high-quality projects across the region. </a:t>
            </a:r>
          </a:p>
          <a:p>
            <a:pPr algn="just">
              <a:lnSpc>
                <a:spcPts val="2400"/>
              </a:lnSpc>
              <a:spcBef>
                <a:spcPct val="0"/>
              </a:spcBef>
            </a:pPr>
            <a:endParaRPr lang="en-US" sz="2400">
              <a:solidFill>
                <a:srgbClr val="221F1F"/>
              </a:solidFill>
              <a:latin typeface="Barlow"/>
              <a:ea typeface="Barlow"/>
              <a:cs typeface="Barlow"/>
              <a:sym typeface="Barlow"/>
            </a:endParaRPr>
          </a:p>
          <a:p>
            <a:pPr algn="just">
              <a:lnSpc>
                <a:spcPts val="2400"/>
              </a:lnSpc>
              <a:spcBef>
                <a:spcPct val="0"/>
              </a:spcBef>
            </a:pPr>
            <a:endParaRPr lang="en-US" sz="2400">
              <a:solidFill>
                <a:srgbClr val="221F1F"/>
              </a:solidFill>
              <a:latin typeface="Barlow"/>
              <a:ea typeface="Barlow"/>
              <a:cs typeface="Barlow"/>
              <a:sym typeface="Barlow"/>
            </a:endParaRPr>
          </a:p>
          <a:p>
            <a:pPr algn="just">
              <a:lnSpc>
                <a:spcPts val="2400"/>
              </a:lnSpc>
              <a:spcBef>
                <a:spcPct val="0"/>
              </a:spcBef>
            </a:pPr>
            <a:endParaRPr lang="en-US" sz="2400">
              <a:solidFill>
                <a:srgbClr val="221F1F"/>
              </a:solidFill>
              <a:latin typeface="Barlow"/>
              <a:ea typeface="Barlow"/>
              <a:cs typeface="Barlow"/>
              <a:sym typeface="Barlow"/>
            </a:endParaRPr>
          </a:p>
        </p:txBody>
      </p:sp>
      <p:sp>
        <p:nvSpPr>
          <p:cNvPr id="5" name="TextBox 5"/>
          <p:cNvSpPr txBox="1"/>
          <p:nvPr/>
        </p:nvSpPr>
        <p:spPr>
          <a:xfrm>
            <a:off x="16473641" y="7764219"/>
            <a:ext cx="210578" cy="402949"/>
          </a:xfrm>
          <a:prstGeom prst="rect">
            <a:avLst/>
          </a:prstGeom>
        </p:spPr>
        <p:txBody>
          <a:bodyPr lIns="0" tIns="0" rIns="0" bIns="0" rtlCol="0" anchor="t">
            <a:spAutoFit/>
          </a:bodyPr>
          <a:lstStyle/>
          <a:p>
            <a:pPr marL="0" lvl="0" indent="0" algn="l">
              <a:lnSpc>
                <a:spcPts val="3098"/>
              </a:lnSpc>
              <a:spcBef>
                <a:spcPct val="0"/>
              </a:spcBef>
            </a:pPr>
            <a:r>
              <a:rPr lang="en-US" sz="3098">
                <a:solidFill>
                  <a:srgbClr val="FFFFFF"/>
                </a:solidFill>
                <a:latin typeface="Neue Montreal"/>
                <a:ea typeface="Neue Montreal"/>
                <a:cs typeface="Neue Montreal"/>
                <a:sym typeface="Neue Montreal"/>
              </a:rPr>
              <a:t>+</a:t>
            </a:r>
          </a:p>
        </p:txBody>
      </p:sp>
      <p:sp>
        <p:nvSpPr>
          <p:cNvPr id="6" name="Freeform 6"/>
          <p:cNvSpPr/>
          <p:nvPr/>
        </p:nvSpPr>
        <p:spPr>
          <a:xfrm rot="-871258">
            <a:off x="8072640" y="-5258656"/>
            <a:ext cx="29694918" cy="16281876"/>
          </a:xfrm>
          <a:custGeom>
            <a:avLst/>
            <a:gdLst/>
            <a:ahLst/>
            <a:cxnLst/>
            <a:rect l="l" t="t" r="r" b="b"/>
            <a:pathLst>
              <a:path w="29694918" h="16281876">
                <a:moveTo>
                  <a:pt x="0" y="0"/>
                </a:moveTo>
                <a:lnTo>
                  <a:pt x="29694918" y="0"/>
                </a:lnTo>
                <a:lnTo>
                  <a:pt x="29694918" y="16281876"/>
                </a:lnTo>
                <a:lnTo>
                  <a:pt x="0" y="16281876"/>
                </a:lnTo>
                <a:lnTo>
                  <a:pt x="0" y="0"/>
                </a:lnTo>
                <a:close/>
              </a:path>
            </a:pathLst>
          </a:custGeom>
          <a:blipFill>
            <a:blip r:embed="rId3"/>
            <a:stretch>
              <a:fillRect t="-2000" b="-19586"/>
            </a:stretch>
          </a:blipFill>
        </p:spPr>
        <p:txBody>
          <a:bodyPr/>
          <a:lstStyle/>
          <a:p>
            <a:endParaRPr lang="en-AE"/>
          </a:p>
        </p:txBody>
      </p:sp>
      <p:sp>
        <p:nvSpPr>
          <p:cNvPr id="19" name="TextBox 19"/>
          <p:cNvSpPr txBox="1"/>
          <p:nvPr/>
        </p:nvSpPr>
        <p:spPr>
          <a:xfrm>
            <a:off x="1028700" y="779162"/>
            <a:ext cx="5467490"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Dubai</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Investments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9578582" y="454667"/>
            <a:ext cx="7579726" cy="105537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Mirdif Hills</a:t>
            </a:r>
          </a:p>
        </p:txBody>
      </p:sp>
      <p:sp>
        <p:nvSpPr>
          <p:cNvPr id="4" name="TextBox 4"/>
          <p:cNvSpPr txBox="1"/>
          <p:nvPr/>
        </p:nvSpPr>
        <p:spPr>
          <a:xfrm>
            <a:off x="9573666" y="1841974"/>
            <a:ext cx="8431822" cy="2462213"/>
          </a:xfrm>
          <a:prstGeom prst="rect">
            <a:avLst/>
          </a:prstGeom>
        </p:spPr>
        <p:txBody>
          <a:bodyPr wrap="square" lIns="0" tIns="0" rIns="0" bIns="0" rtlCol="0" anchor="t">
            <a:spAutoFit/>
          </a:bodyPr>
          <a:lstStyle/>
          <a:p>
            <a:pPr algn="just">
              <a:lnSpc>
                <a:spcPts val="2400"/>
              </a:lnSpc>
              <a:spcBef>
                <a:spcPct val="0"/>
              </a:spcBef>
            </a:pPr>
            <a:r>
              <a:rPr lang="en-AE" sz="2400"/>
              <a:t>Spread across four clusters: </a:t>
            </a:r>
            <a:r>
              <a:rPr lang="en-AE" sz="2400" err="1"/>
              <a:t>Janayen</a:t>
            </a:r>
            <a:r>
              <a:rPr lang="en-AE" sz="2400"/>
              <a:t> Avenue, </a:t>
            </a:r>
            <a:r>
              <a:rPr lang="en-AE" sz="2400" err="1"/>
              <a:t>Nasayem</a:t>
            </a:r>
            <a:r>
              <a:rPr lang="en-AE" sz="2400"/>
              <a:t> Avenue, Al </a:t>
            </a:r>
            <a:r>
              <a:rPr lang="en-AE" sz="2400" err="1"/>
              <a:t>Multaqa</a:t>
            </a:r>
            <a:r>
              <a:rPr lang="en-AE" sz="2400"/>
              <a:t> Avenue and </a:t>
            </a:r>
            <a:r>
              <a:rPr lang="en-AE" sz="2400" err="1"/>
              <a:t>Asayel</a:t>
            </a:r>
            <a:r>
              <a:rPr lang="en-AE" sz="2400"/>
              <a:t> Avenue, Mirdif Hills is a premium, mixed-use residential, commercial and retail development across 4 million square feet.</a:t>
            </a:r>
          </a:p>
          <a:p>
            <a:pPr algn="just">
              <a:lnSpc>
                <a:spcPts val="2400"/>
              </a:lnSpc>
              <a:spcBef>
                <a:spcPct val="0"/>
              </a:spcBef>
            </a:pPr>
            <a:endParaRPr lang="en-US" sz="2400">
              <a:solidFill>
                <a:srgbClr val="000000"/>
              </a:solidFill>
              <a:latin typeface="Barlow"/>
              <a:ea typeface="Barlow"/>
              <a:cs typeface="Barlow"/>
              <a:sym typeface="Barlow"/>
            </a:endParaRPr>
          </a:p>
          <a:p>
            <a:pPr algn="just">
              <a:lnSpc>
                <a:spcPts val="2400"/>
              </a:lnSpc>
              <a:spcBef>
                <a:spcPct val="0"/>
              </a:spcBef>
            </a:pPr>
            <a:r>
              <a:rPr lang="en-US" sz="2400">
                <a:solidFill>
                  <a:srgbClr val="000000"/>
                </a:solidFill>
                <a:latin typeface="Barlow"/>
                <a:ea typeface="Barlow"/>
                <a:cs typeface="Barlow"/>
                <a:sym typeface="Barlow"/>
              </a:rPr>
              <a:t>With an assortment of over 1,500 apart­ments combines </a:t>
            </a:r>
            <a:r>
              <a:rPr lang="en-US" sz="2400" i="1">
                <a:solidFill>
                  <a:srgbClr val="000000"/>
                </a:solidFill>
                <a:latin typeface="Barlow"/>
                <a:ea typeface="Barlow"/>
                <a:cs typeface="Barlow"/>
                <a:sym typeface="Barlow"/>
              </a:rPr>
              <a:t>studio, 1, 2, 3 and 4 bedroom and duplex units</a:t>
            </a:r>
            <a:r>
              <a:rPr lang="en-US" sz="2400">
                <a:solidFill>
                  <a:srgbClr val="000000"/>
                </a:solidFill>
                <a:latin typeface="Barlow"/>
                <a:ea typeface="Barlow"/>
                <a:cs typeface="Barlow"/>
                <a:sym typeface="Barlow"/>
              </a:rPr>
              <a:t>; a four-star hotel, and leisure zones</a:t>
            </a:r>
          </a:p>
        </p:txBody>
      </p:sp>
      <p:sp>
        <p:nvSpPr>
          <p:cNvPr id="5" name="TextBox 5"/>
          <p:cNvSpPr txBox="1"/>
          <p:nvPr/>
        </p:nvSpPr>
        <p:spPr>
          <a:xfrm>
            <a:off x="9624006" y="4807709"/>
            <a:ext cx="3520709" cy="427990"/>
          </a:xfrm>
          <a:prstGeom prst="rect">
            <a:avLst/>
          </a:prstGeom>
        </p:spPr>
        <p:txBody>
          <a:bodyPr lIns="0" tIns="0" rIns="0" bIns="0" rtlCol="0" anchor="t">
            <a:spAutoFit/>
          </a:bodyPr>
          <a:lstStyle/>
          <a:p>
            <a:pPr algn="l">
              <a:lnSpc>
                <a:spcPts val="3335"/>
              </a:lnSpc>
            </a:pPr>
            <a:r>
              <a:rPr lang="en-US" sz="2900" b="1">
                <a:solidFill>
                  <a:srgbClr val="000000"/>
                </a:solidFill>
                <a:latin typeface="Barlow Bold"/>
                <a:ea typeface="Barlow Bold"/>
                <a:cs typeface="Barlow Bold"/>
                <a:sym typeface="Barlow Bold"/>
              </a:rPr>
              <a:t>Project Features:</a:t>
            </a:r>
          </a:p>
        </p:txBody>
      </p:sp>
      <p:sp>
        <p:nvSpPr>
          <p:cNvPr id="7" name="TextBox 7"/>
          <p:cNvSpPr txBox="1"/>
          <p:nvPr/>
        </p:nvSpPr>
        <p:spPr>
          <a:xfrm>
            <a:off x="10515947" y="7049939"/>
            <a:ext cx="1730578" cy="718145"/>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Swimming</a:t>
            </a:r>
          </a:p>
          <a:p>
            <a:pPr algn="l">
              <a:lnSpc>
                <a:spcPts val="2760"/>
              </a:lnSpc>
            </a:pPr>
            <a:r>
              <a:rPr lang="en-US" sz="2400" b="1">
                <a:solidFill>
                  <a:srgbClr val="000000"/>
                </a:solidFill>
                <a:latin typeface="Barlow Bold"/>
                <a:ea typeface="Barlow Bold"/>
                <a:cs typeface="Barlow Bold"/>
                <a:sym typeface="Barlow Bold"/>
              </a:rPr>
              <a:t>Pool</a:t>
            </a:r>
          </a:p>
        </p:txBody>
      </p:sp>
      <p:sp>
        <p:nvSpPr>
          <p:cNvPr id="8" name="TextBox 8"/>
          <p:cNvSpPr txBox="1"/>
          <p:nvPr/>
        </p:nvSpPr>
        <p:spPr>
          <a:xfrm>
            <a:off x="13134243" y="5548488"/>
            <a:ext cx="1730578" cy="701040"/>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Kids Play Area</a:t>
            </a:r>
          </a:p>
        </p:txBody>
      </p:sp>
      <p:sp>
        <p:nvSpPr>
          <p:cNvPr id="9" name="TextBox 9"/>
          <p:cNvSpPr txBox="1"/>
          <p:nvPr/>
        </p:nvSpPr>
        <p:spPr>
          <a:xfrm>
            <a:off x="13174212" y="7161731"/>
            <a:ext cx="1730578" cy="701040"/>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Retail </a:t>
            </a:r>
          </a:p>
          <a:p>
            <a:pPr algn="l">
              <a:lnSpc>
                <a:spcPts val="2760"/>
              </a:lnSpc>
            </a:pPr>
            <a:r>
              <a:rPr lang="en-US" sz="2400" b="1">
                <a:solidFill>
                  <a:srgbClr val="000000"/>
                </a:solidFill>
                <a:latin typeface="Barlow Bold"/>
                <a:ea typeface="Barlow Bold"/>
                <a:cs typeface="Barlow Bold"/>
                <a:sym typeface="Barlow Bold"/>
              </a:rPr>
              <a:t>Units</a:t>
            </a:r>
          </a:p>
        </p:txBody>
      </p:sp>
      <p:sp>
        <p:nvSpPr>
          <p:cNvPr id="11" name="TextBox 11"/>
          <p:cNvSpPr txBox="1"/>
          <p:nvPr/>
        </p:nvSpPr>
        <p:spPr>
          <a:xfrm>
            <a:off x="10519072" y="5536142"/>
            <a:ext cx="1730578" cy="701040"/>
          </a:xfrm>
          <a:prstGeom prst="rect">
            <a:avLst/>
          </a:prstGeom>
        </p:spPr>
        <p:txBody>
          <a:bodyPr lIns="0" tIns="0" rIns="0" bIns="0" rtlCol="0" anchor="t">
            <a:spAutoFit/>
          </a:bodyPr>
          <a:lstStyle/>
          <a:p>
            <a:pPr algn="l">
              <a:lnSpc>
                <a:spcPts val="2760"/>
              </a:lnSpc>
            </a:pPr>
            <a:r>
              <a:rPr lang="en-US" sz="2400" b="1">
                <a:solidFill>
                  <a:srgbClr val="000000"/>
                </a:solidFill>
                <a:latin typeface="Barlow Bold"/>
                <a:ea typeface="Barlow Bold"/>
                <a:cs typeface="Barlow Bold"/>
                <a:sym typeface="Barlow Bold"/>
              </a:rPr>
              <a:t>24/hour Security</a:t>
            </a:r>
          </a:p>
        </p:txBody>
      </p:sp>
      <p:sp>
        <p:nvSpPr>
          <p:cNvPr id="12" name="Freeform 12"/>
          <p:cNvSpPr/>
          <p:nvPr/>
        </p:nvSpPr>
        <p:spPr>
          <a:xfrm>
            <a:off x="9573666" y="5539562"/>
            <a:ext cx="795279" cy="709967"/>
          </a:xfrm>
          <a:custGeom>
            <a:avLst/>
            <a:gdLst/>
            <a:ahLst/>
            <a:cxnLst/>
            <a:rect l="l" t="t" r="r" b="b"/>
            <a:pathLst>
              <a:path w="795279" h="709967">
                <a:moveTo>
                  <a:pt x="0" y="0"/>
                </a:moveTo>
                <a:lnTo>
                  <a:pt x="795280" y="0"/>
                </a:lnTo>
                <a:lnTo>
                  <a:pt x="795280" y="709968"/>
                </a:lnTo>
                <a:lnTo>
                  <a:pt x="0" y="7099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sp>
        <p:nvSpPr>
          <p:cNvPr id="13" name="Freeform 13"/>
          <p:cNvSpPr/>
          <p:nvPr/>
        </p:nvSpPr>
        <p:spPr>
          <a:xfrm>
            <a:off x="12244067" y="7149946"/>
            <a:ext cx="795279" cy="709967"/>
          </a:xfrm>
          <a:custGeom>
            <a:avLst/>
            <a:gdLst/>
            <a:ahLst/>
            <a:cxnLst/>
            <a:rect l="l" t="t" r="r" b="b"/>
            <a:pathLst>
              <a:path w="795279" h="709967">
                <a:moveTo>
                  <a:pt x="0" y="0"/>
                </a:moveTo>
                <a:lnTo>
                  <a:pt x="795280" y="0"/>
                </a:lnTo>
                <a:lnTo>
                  <a:pt x="795280" y="709967"/>
                </a:lnTo>
                <a:lnTo>
                  <a:pt x="0" y="7099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sp>
        <p:nvSpPr>
          <p:cNvPr id="14" name="Freeform 14"/>
          <p:cNvSpPr/>
          <p:nvPr/>
        </p:nvSpPr>
        <p:spPr>
          <a:xfrm>
            <a:off x="12271480" y="5618115"/>
            <a:ext cx="795279" cy="709967"/>
          </a:xfrm>
          <a:custGeom>
            <a:avLst/>
            <a:gdLst/>
            <a:ahLst/>
            <a:cxnLst/>
            <a:rect l="l" t="t" r="r" b="b"/>
            <a:pathLst>
              <a:path w="795279" h="709967">
                <a:moveTo>
                  <a:pt x="0" y="0"/>
                </a:moveTo>
                <a:lnTo>
                  <a:pt x="795279" y="0"/>
                </a:lnTo>
                <a:lnTo>
                  <a:pt x="795279" y="709968"/>
                </a:lnTo>
                <a:lnTo>
                  <a:pt x="0" y="7099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sp>
        <p:nvSpPr>
          <p:cNvPr id="17" name="Freeform 17"/>
          <p:cNvSpPr/>
          <p:nvPr/>
        </p:nvSpPr>
        <p:spPr>
          <a:xfrm>
            <a:off x="9624006" y="7070007"/>
            <a:ext cx="795279" cy="709967"/>
          </a:xfrm>
          <a:custGeom>
            <a:avLst/>
            <a:gdLst/>
            <a:ahLst/>
            <a:cxnLst/>
            <a:rect l="l" t="t" r="r" b="b"/>
            <a:pathLst>
              <a:path w="795279" h="709967">
                <a:moveTo>
                  <a:pt x="0" y="0"/>
                </a:moveTo>
                <a:lnTo>
                  <a:pt x="795279" y="0"/>
                </a:lnTo>
                <a:lnTo>
                  <a:pt x="795279" y="709967"/>
                </a:lnTo>
                <a:lnTo>
                  <a:pt x="0" y="7099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pic>
        <p:nvPicPr>
          <p:cNvPr id="19" name="Picture 18" descr="A building with many balconies&#10;&#10;Description automatically generated">
            <a:extLst>
              <a:ext uri="{FF2B5EF4-FFF2-40B4-BE49-F238E27FC236}">
                <a16:creationId xmlns:a16="http://schemas.microsoft.com/office/drawing/2014/main" id="{66C776F3-DC1C-4A48-BC5C-454288A0BD67}"/>
              </a:ext>
            </a:extLst>
          </p:cNvPr>
          <p:cNvPicPr>
            <a:picLocks noChangeAspect="1"/>
          </p:cNvPicPr>
          <p:nvPr/>
        </p:nvPicPr>
        <p:blipFill>
          <a:blip r:embed="rId4">
            <a:extLst>
              <a:ext uri="{28A0092B-C50C-407E-A947-70E740481C1C}">
                <a14:useLocalDpi xmlns:a14="http://schemas.microsoft.com/office/drawing/2010/main" val="0"/>
              </a:ext>
            </a:extLst>
          </a:blip>
          <a:srcRect l="36621" b="772"/>
          <a:stretch/>
        </p:blipFill>
        <p:spPr>
          <a:xfrm>
            <a:off x="-9832" y="-8603"/>
            <a:ext cx="9389126" cy="10287000"/>
          </a:xfrm>
          <a:prstGeom prst="rect">
            <a:avLst/>
          </a:prstGeom>
        </p:spPr>
      </p:pic>
      <p:sp>
        <p:nvSpPr>
          <p:cNvPr id="44" name="TextBox 7">
            <a:extLst>
              <a:ext uri="{FF2B5EF4-FFF2-40B4-BE49-F238E27FC236}">
                <a16:creationId xmlns:a16="http://schemas.microsoft.com/office/drawing/2014/main" id="{E2693BE5-B51B-DCCD-7E2F-A703DB709DA1}"/>
              </a:ext>
            </a:extLst>
          </p:cNvPr>
          <p:cNvSpPr txBox="1"/>
          <p:nvPr/>
        </p:nvSpPr>
        <p:spPr>
          <a:xfrm>
            <a:off x="15947822" y="7132215"/>
            <a:ext cx="1730578" cy="701040"/>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760"/>
              </a:lnSpc>
            </a:pPr>
            <a:r>
              <a:rPr lang="en-US" sz="2400" b="1">
                <a:solidFill>
                  <a:srgbClr val="000000"/>
                </a:solidFill>
                <a:latin typeface="Barlow Bold"/>
                <a:ea typeface="Barlow Bold"/>
                <a:cs typeface="Barlow Bold"/>
                <a:sym typeface="Barlow Bold"/>
              </a:rPr>
              <a:t>4-Star </a:t>
            </a:r>
          </a:p>
          <a:p>
            <a:pPr algn="l">
              <a:lnSpc>
                <a:spcPts val="2760"/>
              </a:lnSpc>
            </a:pPr>
            <a:r>
              <a:rPr lang="en-US" sz="2400" b="1">
                <a:solidFill>
                  <a:srgbClr val="000000"/>
                </a:solidFill>
                <a:latin typeface="Barlow Bold"/>
                <a:ea typeface="Barlow Bold"/>
                <a:cs typeface="Barlow Bold"/>
                <a:sym typeface="Barlow Bold"/>
              </a:rPr>
              <a:t>Hotel</a:t>
            </a:r>
          </a:p>
        </p:txBody>
      </p:sp>
      <p:sp>
        <p:nvSpPr>
          <p:cNvPr id="45" name="TextBox 10">
            <a:extLst>
              <a:ext uri="{FF2B5EF4-FFF2-40B4-BE49-F238E27FC236}">
                <a16:creationId xmlns:a16="http://schemas.microsoft.com/office/drawing/2014/main" id="{F3E87982-760E-3C43-97F9-6CD17EA92241}"/>
              </a:ext>
            </a:extLst>
          </p:cNvPr>
          <p:cNvSpPr txBox="1"/>
          <p:nvPr/>
        </p:nvSpPr>
        <p:spPr>
          <a:xfrm>
            <a:off x="15795422" y="5592942"/>
            <a:ext cx="1730578" cy="718145"/>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760"/>
              </a:lnSpc>
            </a:pPr>
            <a:r>
              <a:rPr lang="en-US" sz="2400" b="1">
                <a:solidFill>
                  <a:srgbClr val="000000"/>
                </a:solidFill>
                <a:latin typeface="Barlow Bold"/>
                <a:ea typeface="Barlow Bold"/>
                <a:cs typeface="Barlow Bold"/>
                <a:sym typeface="Barlow Bold"/>
              </a:rPr>
              <a:t>Covered Parking</a:t>
            </a:r>
          </a:p>
        </p:txBody>
      </p:sp>
      <p:sp>
        <p:nvSpPr>
          <p:cNvPr id="46" name="Freeform 13">
            <a:extLst>
              <a:ext uri="{FF2B5EF4-FFF2-40B4-BE49-F238E27FC236}">
                <a16:creationId xmlns:a16="http://schemas.microsoft.com/office/drawing/2014/main" id="{1B58F4FA-F68E-80E4-2575-844E5855022D}"/>
              </a:ext>
            </a:extLst>
          </p:cNvPr>
          <p:cNvSpPr/>
          <p:nvPr/>
        </p:nvSpPr>
        <p:spPr>
          <a:xfrm>
            <a:off x="15096195" y="7127752"/>
            <a:ext cx="795279" cy="709967"/>
          </a:xfrm>
          <a:custGeom>
            <a:avLst/>
            <a:gdLst/>
            <a:ahLst/>
            <a:cxnLst/>
            <a:rect l="l" t="t" r="r" b="b"/>
            <a:pathLst>
              <a:path w="795279" h="709967">
                <a:moveTo>
                  <a:pt x="0" y="0"/>
                </a:moveTo>
                <a:lnTo>
                  <a:pt x="795280" y="0"/>
                </a:lnTo>
                <a:lnTo>
                  <a:pt x="795280" y="709967"/>
                </a:lnTo>
                <a:lnTo>
                  <a:pt x="0" y="7099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sp>
        <p:nvSpPr>
          <p:cNvPr id="47" name="Freeform 16">
            <a:extLst>
              <a:ext uri="{FF2B5EF4-FFF2-40B4-BE49-F238E27FC236}">
                <a16:creationId xmlns:a16="http://schemas.microsoft.com/office/drawing/2014/main" id="{7DBA33AC-EF9F-65E1-5FB8-B6F51552E014}"/>
              </a:ext>
            </a:extLst>
          </p:cNvPr>
          <p:cNvSpPr/>
          <p:nvPr/>
        </p:nvSpPr>
        <p:spPr>
          <a:xfrm>
            <a:off x="14939563" y="5596060"/>
            <a:ext cx="795279" cy="709967"/>
          </a:xfrm>
          <a:custGeom>
            <a:avLst/>
            <a:gdLst/>
            <a:ahLst/>
            <a:cxnLst/>
            <a:rect l="l" t="t" r="r" b="b"/>
            <a:pathLst>
              <a:path w="795279" h="709967">
                <a:moveTo>
                  <a:pt x="0" y="0"/>
                </a:moveTo>
                <a:lnTo>
                  <a:pt x="795279" y="0"/>
                </a:lnTo>
                <a:lnTo>
                  <a:pt x="795279" y="709968"/>
                </a:lnTo>
                <a:lnTo>
                  <a:pt x="0" y="7099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A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67750" y="0"/>
            <a:ext cx="9620250" cy="10287000"/>
          </a:xfrm>
          <a:custGeom>
            <a:avLst/>
            <a:gdLst/>
            <a:ahLst/>
            <a:cxnLst/>
            <a:rect l="l" t="t" r="r" b="b"/>
            <a:pathLst>
              <a:path w="9620250" h="10287000">
                <a:moveTo>
                  <a:pt x="0" y="0"/>
                </a:moveTo>
                <a:lnTo>
                  <a:pt x="9620250" y="0"/>
                </a:lnTo>
                <a:lnTo>
                  <a:pt x="9620250" y="10287000"/>
                </a:lnTo>
                <a:lnTo>
                  <a:pt x="0" y="10287000"/>
                </a:lnTo>
                <a:lnTo>
                  <a:pt x="0" y="0"/>
                </a:lnTo>
                <a:close/>
              </a:path>
            </a:pathLst>
          </a:custGeom>
          <a:blipFill>
            <a:blip r:embed="rId2"/>
            <a:stretch>
              <a:fillRect l="-13558" t="-1211" b="-44265"/>
            </a:stretch>
          </a:blipFill>
        </p:spPr>
        <p:txBody>
          <a:bodyPr/>
          <a:lstStyle/>
          <a:p>
            <a:endParaRPr lang="en-AE"/>
          </a:p>
        </p:txBody>
      </p:sp>
      <p:sp>
        <p:nvSpPr>
          <p:cNvPr id="3" name="AutoShape 3"/>
          <p:cNvSpPr/>
          <p:nvPr/>
        </p:nvSpPr>
        <p:spPr>
          <a:xfrm flipH="1" flipV="1">
            <a:off x="1047750" y="8216582"/>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4" name="Freeform 4"/>
          <p:cNvSpPr/>
          <p:nvPr/>
        </p:nvSpPr>
        <p:spPr>
          <a:xfrm>
            <a:off x="1098623" y="1796255"/>
            <a:ext cx="1028918" cy="1106363"/>
          </a:xfrm>
          <a:custGeom>
            <a:avLst/>
            <a:gdLst/>
            <a:ahLst/>
            <a:cxnLst/>
            <a:rect l="l" t="t" r="r" b="b"/>
            <a:pathLst>
              <a:path w="1028918" h="1106363">
                <a:moveTo>
                  <a:pt x="0" y="0"/>
                </a:moveTo>
                <a:lnTo>
                  <a:pt x="1028918" y="0"/>
                </a:lnTo>
                <a:lnTo>
                  <a:pt x="1028918" y="1106364"/>
                </a:lnTo>
                <a:lnTo>
                  <a:pt x="0" y="11063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E"/>
          </a:p>
        </p:txBody>
      </p:sp>
      <p:sp>
        <p:nvSpPr>
          <p:cNvPr id="5" name="Freeform 5"/>
          <p:cNvSpPr/>
          <p:nvPr/>
        </p:nvSpPr>
        <p:spPr>
          <a:xfrm>
            <a:off x="3523456" y="1903281"/>
            <a:ext cx="601210" cy="961238"/>
          </a:xfrm>
          <a:custGeom>
            <a:avLst/>
            <a:gdLst/>
            <a:ahLst/>
            <a:cxnLst/>
            <a:rect l="l" t="t" r="r" b="b"/>
            <a:pathLst>
              <a:path w="601210" h="961238">
                <a:moveTo>
                  <a:pt x="0" y="0"/>
                </a:moveTo>
                <a:lnTo>
                  <a:pt x="601211" y="0"/>
                </a:lnTo>
                <a:lnTo>
                  <a:pt x="601211" y="961238"/>
                </a:lnTo>
                <a:lnTo>
                  <a:pt x="0" y="96123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E"/>
          </a:p>
        </p:txBody>
      </p:sp>
      <p:sp>
        <p:nvSpPr>
          <p:cNvPr id="6" name="Freeform 6"/>
          <p:cNvSpPr/>
          <p:nvPr/>
        </p:nvSpPr>
        <p:spPr>
          <a:xfrm>
            <a:off x="5983372" y="1898342"/>
            <a:ext cx="1134247" cy="1152982"/>
          </a:xfrm>
          <a:custGeom>
            <a:avLst/>
            <a:gdLst/>
            <a:ahLst/>
            <a:cxnLst/>
            <a:rect l="l" t="t" r="r" b="b"/>
            <a:pathLst>
              <a:path w="1134247" h="1152982">
                <a:moveTo>
                  <a:pt x="0" y="0"/>
                </a:moveTo>
                <a:lnTo>
                  <a:pt x="1134246" y="0"/>
                </a:lnTo>
                <a:lnTo>
                  <a:pt x="1134246" y="1152983"/>
                </a:lnTo>
                <a:lnTo>
                  <a:pt x="0" y="115298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E"/>
          </a:p>
        </p:txBody>
      </p:sp>
      <p:sp>
        <p:nvSpPr>
          <p:cNvPr id="7" name="AutoShape 7"/>
          <p:cNvSpPr/>
          <p:nvPr/>
        </p:nvSpPr>
        <p:spPr>
          <a:xfrm flipH="1" flipV="1">
            <a:off x="3541316" y="8216582"/>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8" name="AutoShape 8"/>
          <p:cNvSpPr/>
          <p:nvPr/>
        </p:nvSpPr>
        <p:spPr>
          <a:xfrm flipV="1">
            <a:off x="6034881" y="8216582"/>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9" name="AutoShape 9"/>
          <p:cNvSpPr/>
          <p:nvPr/>
        </p:nvSpPr>
        <p:spPr>
          <a:xfrm flipH="1" flipV="1">
            <a:off x="1047750" y="4494863"/>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0" name="AutoShape 10"/>
          <p:cNvSpPr/>
          <p:nvPr/>
        </p:nvSpPr>
        <p:spPr>
          <a:xfrm flipH="1" flipV="1">
            <a:off x="3541316" y="4494863"/>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1" name="AutoShape 11"/>
          <p:cNvSpPr/>
          <p:nvPr/>
        </p:nvSpPr>
        <p:spPr>
          <a:xfrm flipV="1">
            <a:off x="6034881" y="4494863"/>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2" name="AutoShape 12"/>
          <p:cNvSpPr/>
          <p:nvPr/>
        </p:nvSpPr>
        <p:spPr>
          <a:xfrm flipH="1" flipV="1">
            <a:off x="1047750" y="5729320"/>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3" name="AutoShape 13"/>
          <p:cNvSpPr/>
          <p:nvPr/>
        </p:nvSpPr>
        <p:spPr>
          <a:xfrm flipH="1" flipV="1">
            <a:off x="3541316" y="5729320"/>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4" name="AutoShape 14"/>
          <p:cNvSpPr/>
          <p:nvPr/>
        </p:nvSpPr>
        <p:spPr>
          <a:xfrm flipV="1">
            <a:off x="6034881" y="5729320"/>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5" name="AutoShape 15"/>
          <p:cNvSpPr/>
          <p:nvPr/>
        </p:nvSpPr>
        <p:spPr>
          <a:xfrm flipH="1" flipV="1">
            <a:off x="1047750" y="6979008"/>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6" name="AutoShape 16"/>
          <p:cNvSpPr/>
          <p:nvPr/>
        </p:nvSpPr>
        <p:spPr>
          <a:xfrm flipH="1" flipV="1">
            <a:off x="3541316" y="6979008"/>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7" name="AutoShape 17"/>
          <p:cNvSpPr/>
          <p:nvPr/>
        </p:nvSpPr>
        <p:spPr>
          <a:xfrm flipV="1">
            <a:off x="6034881" y="6979008"/>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8" name="AutoShape 18"/>
          <p:cNvSpPr/>
          <p:nvPr/>
        </p:nvSpPr>
        <p:spPr>
          <a:xfrm flipH="1" flipV="1">
            <a:off x="1047750" y="3282613"/>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19" name="AutoShape 19"/>
          <p:cNvSpPr/>
          <p:nvPr/>
        </p:nvSpPr>
        <p:spPr>
          <a:xfrm flipH="1" flipV="1">
            <a:off x="3541316" y="3282613"/>
            <a:ext cx="0" cy="935908"/>
          </a:xfrm>
          <a:prstGeom prst="line">
            <a:avLst/>
          </a:prstGeom>
          <a:ln w="38100" cap="flat">
            <a:solidFill>
              <a:srgbClr val="AFACAA"/>
            </a:solidFill>
            <a:prstDash val="solid"/>
            <a:headEnd type="none" w="sm" len="sm"/>
            <a:tailEnd type="none" w="sm" len="sm"/>
          </a:ln>
        </p:spPr>
        <p:txBody>
          <a:bodyPr/>
          <a:lstStyle/>
          <a:p>
            <a:endParaRPr lang="en-AE"/>
          </a:p>
        </p:txBody>
      </p:sp>
      <p:sp>
        <p:nvSpPr>
          <p:cNvPr id="20" name="AutoShape 20"/>
          <p:cNvSpPr/>
          <p:nvPr/>
        </p:nvSpPr>
        <p:spPr>
          <a:xfrm flipV="1">
            <a:off x="6034881" y="3282613"/>
            <a:ext cx="0" cy="935908"/>
          </a:xfrm>
          <a:prstGeom prst="line">
            <a:avLst/>
          </a:prstGeom>
          <a:ln w="38100" cap="flat">
            <a:solidFill>
              <a:srgbClr val="AFACAA"/>
            </a:solidFill>
            <a:prstDash val="solid"/>
            <a:headEnd type="none" w="sm" len="sm"/>
            <a:tailEnd type="none" w="sm" len="sm"/>
          </a:ln>
        </p:spPr>
        <p:txBody>
          <a:bodyPr/>
          <a:lstStyle/>
          <a:p>
            <a:endParaRPr lang="en-AE"/>
          </a:p>
        </p:txBody>
      </p:sp>
      <p:grpSp>
        <p:nvGrpSpPr>
          <p:cNvPr id="21" name="Group 21"/>
          <p:cNvGrpSpPr/>
          <p:nvPr/>
        </p:nvGrpSpPr>
        <p:grpSpPr>
          <a:xfrm>
            <a:off x="12082462" y="702256"/>
            <a:ext cx="3233771" cy="3233771"/>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AE"/>
            </a:p>
          </p:txBody>
        </p:sp>
        <p:sp>
          <p:nvSpPr>
            <p:cNvPr id="23" name="TextBox 23"/>
            <p:cNvSpPr txBox="1"/>
            <p:nvPr/>
          </p:nvSpPr>
          <p:spPr>
            <a:xfrm>
              <a:off x="76200" y="76200"/>
              <a:ext cx="660400" cy="660400"/>
            </a:xfrm>
            <a:prstGeom prst="rect">
              <a:avLst/>
            </a:prstGeom>
          </p:spPr>
          <p:txBody>
            <a:bodyPr lIns="50800" tIns="50800" rIns="50800" bIns="50800" rtlCol="0" anchor="ctr"/>
            <a:lstStyle/>
            <a:p>
              <a:pPr algn="ctr">
                <a:lnSpc>
                  <a:spcPts val="2760"/>
                </a:lnSpc>
              </a:pPr>
              <a:endParaRPr/>
            </a:p>
          </p:txBody>
        </p:sp>
      </p:grpSp>
      <p:sp>
        <p:nvSpPr>
          <p:cNvPr id="24" name="TextBox 24"/>
          <p:cNvSpPr txBox="1"/>
          <p:nvPr/>
        </p:nvSpPr>
        <p:spPr>
          <a:xfrm>
            <a:off x="1228433" y="8951046"/>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15 minutes</a:t>
            </a:r>
          </a:p>
        </p:txBody>
      </p:sp>
      <p:sp>
        <p:nvSpPr>
          <p:cNvPr id="25" name="TextBox 25"/>
          <p:cNvSpPr txBox="1"/>
          <p:nvPr/>
        </p:nvSpPr>
        <p:spPr>
          <a:xfrm>
            <a:off x="3752810" y="8951046"/>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20 minutes</a:t>
            </a:r>
          </a:p>
        </p:txBody>
      </p:sp>
      <p:sp>
        <p:nvSpPr>
          <p:cNvPr id="26" name="TextBox 26"/>
          <p:cNvSpPr txBox="1"/>
          <p:nvPr/>
        </p:nvSpPr>
        <p:spPr>
          <a:xfrm>
            <a:off x="1047750" y="654228"/>
            <a:ext cx="3130892" cy="427990"/>
          </a:xfrm>
          <a:prstGeom prst="rect">
            <a:avLst/>
          </a:prstGeom>
        </p:spPr>
        <p:txBody>
          <a:bodyPr lIns="0" tIns="0" rIns="0" bIns="0" rtlCol="0" anchor="t">
            <a:spAutoFit/>
          </a:bodyPr>
          <a:lstStyle/>
          <a:p>
            <a:pPr algn="l">
              <a:lnSpc>
                <a:spcPts val="3335"/>
              </a:lnSpc>
            </a:pPr>
            <a:r>
              <a:rPr lang="en-US" sz="2900" b="1">
                <a:solidFill>
                  <a:srgbClr val="000000"/>
                </a:solidFill>
                <a:latin typeface="Barlow Bold"/>
                <a:ea typeface="Barlow Bold"/>
                <a:cs typeface="Barlow Bold"/>
                <a:sym typeface="Barlow Bold"/>
              </a:rPr>
              <a:t>Nearby Places:</a:t>
            </a:r>
          </a:p>
        </p:txBody>
      </p:sp>
      <p:sp>
        <p:nvSpPr>
          <p:cNvPr id="27" name="TextBox 27"/>
          <p:cNvSpPr txBox="1"/>
          <p:nvPr/>
        </p:nvSpPr>
        <p:spPr>
          <a:xfrm>
            <a:off x="1228433" y="323498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Uptown School </a:t>
            </a:r>
          </a:p>
        </p:txBody>
      </p:sp>
      <p:sp>
        <p:nvSpPr>
          <p:cNvPr id="28" name="TextBox 28"/>
          <p:cNvSpPr txBox="1"/>
          <p:nvPr/>
        </p:nvSpPr>
        <p:spPr>
          <a:xfrm>
            <a:off x="3723190" y="323498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Uptown </a:t>
            </a:r>
          </a:p>
          <a:p>
            <a:pPr algn="l">
              <a:lnSpc>
                <a:spcPts val="2760"/>
              </a:lnSpc>
            </a:pPr>
            <a:r>
              <a:rPr lang="en-US" sz="2400">
                <a:solidFill>
                  <a:srgbClr val="000000"/>
                </a:solidFill>
                <a:latin typeface="Barlow"/>
                <a:ea typeface="Barlow"/>
                <a:cs typeface="Barlow"/>
                <a:sym typeface="Barlow"/>
              </a:rPr>
              <a:t>Mirdif</a:t>
            </a:r>
          </a:p>
        </p:txBody>
      </p:sp>
      <p:sp>
        <p:nvSpPr>
          <p:cNvPr id="29" name="TextBox 29"/>
          <p:cNvSpPr txBox="1"/>
          <p:nvPr/>
        </p:nvSpPr>
        <p:spPr>
          <a:xfrm>
            <a:off x="6217946" y="323498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Rashidiya Metro Station</a:t>
            </a:r>
          </a:p>
        </p:txBody>
      </p:sp>
      <p:sp>
        <p:nvSpPr>
          <p:cNvPr id="30" name="TextBox 30"/>
          <p:cNvSpPr txBox="1"/>
          <p:nvPr/>
        </p:nvSpPr>
        <p:spPr>
          <a:xfrm>
            <a:off x="1230815" y="4447238"/>
            <a:ext cx="2133098"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GEMS </a:t>
            </a:r>
          </a:p>
          <a:p>
            <a:pPr algn="l">
              <a:lnSpc>
                <a:spcPts val="2760"/>
              </a:lnSpc>
            </a:pPr>
            <a:r>
              <a:rPr lang="en-US" sz="2400">
                <a:solidFill>
                  <a:srgbClr val="000000"/>
                </a:solidFill>
                <a:latin typeface="Barlow"/>
                <a:ea typeface="Barlow"/>
                <a:cs typeface="Barlow"/>
                <a:sym typeface="Barlow"/>
              </a:rPr>
              <a:t>Royal</a:t>
            </a:r>
          </a:p>
        </p:txBody>
      </p:sp>
      <p:sp>
        <p:nvSpPr>
          <p:cNvPr id="31" name="TextBox 31"/>
          <p:cNvSpPr txBox="1"/>
          <p:nvPr/>
        </p:nvSpPr>
        <p:spPr>
          <a:xfrm>
            <a:off x="3723190" y="444723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Mirdif City Centre</a:t>
            </a:r>
          </a:p>
        </p:txBody>
      </p:sp>
      <p:sp>
        <p:nvSpPr>
          <p:cNvPr id="32" name="TextBox 32"/>
          <p:cNvSpPr txBox="1"/>
          <p:nvPr/>
        </p:nvSpPr>
        <p:spPr>
          <a:xfrm>
            <a:off x="6217946" y="4447238"/>
            <a:ext cx="1978317" cy="701007"/>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Dubai Int. Airport</a:t>
            </a:r>
          </a:p>
        </p:txBody>
      </p:sp>
      <p:sp>
        <p:nvSpPr>
          <p:cNvPr id="33" name="TextBox 33"/>
          <p:cNvSpPr txBox="1"/>
          <p:nvPr/>
        </p:nvSpPr>
        <p:spPr>
          <a:xfrm>
            <a:off x="1228433" y="8154773"/>
            <a:ext cx="1978317" cy="701007"/>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Academic</a:t>
            </a:r>
          </a:p>
          <a:p>
            <a:pPr algn="l">
              <a:lnSpc>
                <a:spcPts val="2760"/>
              </a:lnSpc>
            </a:pPr>
            <a:r>
              <a:rPr lang="en-US" sz="2400">
                <a:solidFill>
                  <a:srgbClr val="000000"/>
                </a:solidFill>
                <a:latin typeface="Barlow"/>
                <a:ea typeface="Barlow"/>
                <a:cs typeface="Barlow"/>
                <a:sym typeface="Barlow"/>
              </a:rPr>
              <a:t>City</a:t>
            </a:r>
          </a:p>
        </p:txBody>
      </p:sp>
      <p:sp>
        <p:nvSpPr>
          <p:cNvPr id="34" name="TextBox 34"/>
          <p:cNvSpPr txBox="1"/>
          <p:nvPr/>
        </p:nvSpPr>
        <p:spPr>
          <a:xfrm>
            <a:off x="3723190" y="8154773"/>
            <a:ext cx="1978317" cy="701007"/>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Dubai</a:t>
            </a:r>
          </a:p>
          <a:p>
            <a:pPr algn="l">
              <a:lnSpc>
                <a:spcPts val="2760"/>
              </a:lnSpc>
            </a:pPr>
            <a:r>
              <a:rPr lang="en-US" sz="2400">
                <a:solidFill>
                  <a:srgbClr val="000000"/>
                </a:solidFill>
                <a:latin typeface="Barlow"/>
                <a:ea typeface="Barlow"/>
                <a:cs typeface="Barlow"/>
                <a:sym typeface="Barlow"/>
              </a:rPr>
              <a:t>Mall</a:t>
            </a:r>
          </a:p>
        </p:txBody>
      </p:sp>
      <p:sp>
        <p:nvSpPr>
          <p:cNvPr id="35" name="TextBox 35"/>
          <p:cNvSpPr txBox="1"/>
          <p:nvPr/>
        </p:nvSpPr>
        <p:spPr>
          <a:xfrm>
            <a:off x="6217946" y="8154756"/>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Taxi Cabs</a:t>
            </a:r>
          </a:p>
          <a:p>
            <a:pPr algn="l">
              <a:lnSpc>
                <a:spcPts val="2760"/>
              </a:lnSpc>
            </a:pPr>
            <a:r>
              <a:rPr lang="en-US" sz="2400">
                <a:solidFill>
                  <a:srgbClr val="000000"/>
                </a:solidFill>
                <a:latin typeface="Barlow"/>
                <a:ea typeface="Barlow"/>
                <a:cs typeface="Barlow"/>
                <a:sym typeface="Barlow"/>
              </a:rPr>
              <a:t>&amp; Buses</a:t>
            </a:r>
          </a:p>
        </p:txBody>
      </p:sp>
      <p:sp>
        <p:nvSpPr>
          <p:cNvPr id="36" name="TextBox 36"/>
          <p:cNvSpPr txBox="1"/>
          <p:nvPr/>
        </p:nvSpPr>
        <p:spPr>
          <a:xfrm>
            <a:off x="1230815" y="568167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Arab Unity School</a:t>
            </a:r>
          </a:p>
        </p:txBody>
      </p:sp>
      <p:sp>
        <p:nvSpPr>
          <p:cNvPr id="37" name="TextBox 37"/>
          <p:cNvSpPr txBox="1"/>
          <p:nvPr/>
        </p:nvSpPr>
        <p:spPr>
          <a:xfrm>
            <a:off x="3723190" y="5681695"/>
            <a:ext cx="1978317" cy="701007"/>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Dubai</a:t>
            </a:r>
          </a:p>
          <a:p>
            <a:pPr algn="l">
              <a:lnSpc>
                <a:spcPts val="2760"/>
              </a:lnSpc>
            </a:pPr>
            <a:r>
              <a:rPr lang="en-US" sz="2400">
                <a:solidFill>
                  <a:srgbClr val="000000"/>
                </a:solidFill>
                <a:latin typeface="Barlow"/>
                <a:ea typeface="Barlow"/>
                <a:cs typeface="Barlow"/>
                <a:sym typeface="Barlow"/>
              </a:rPr>
              <a:t>Festival City</a:t>
            </a:r>
          </a:p>
        </p:txBody>
      </p:sp>
      <p:sp>
        <p:nvSpPr>
          <p:cNvPr id="38" name="TextBox 38"/>
          <p:cNvSpPr txBox="1"/>
          <p:nvPr/>
        </p:nvSpPr>
        <p:spPr>
          <a:xfrm>
            <a:off x="6217946" y="568167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Sharjah Int. Airport</a:t>
            </a:r>
          </a:p>
        </p:txBody>
      </p:sp>
      <p:sp>
        <p:nvSpPr>
          <p:cNvPr id="39" name="TextBox 39"/>
          <p:cNvSpPr txBox="1"/>
          <p:nvPr/>
        </p:nvSpPr>
        <p:spPr>
          <a:xfrm>
            <a:off x="1228433" y="6916118"/>
            <a:ext cx="1980698"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Greenwood  Int. School</a:t>
            </a:r>
          </a:p>
        </p:txBody>
      </p:sp>
      <p:sp>
        <p:nvSpPr>
          <p:cNvPr id="40" name="TextBox 40"/>
          <p:cNvSpPr txBox="1"/>
          <p:nvPr/>
        </p:nvSpPr>
        <p:spPr>
          <a:xfrm>
            <a:off x="3723190" y="691611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Deira City Centre</a:t>
            </a:r>
          </a:p>
        </p:txBody>
      </p:sp>
      <p:sp>
        <p:nvSpPr>
          <p:cNvPr id="41" name="TextBox 41"/>
          <p:cNvSpPr txBox="1"/>
          <p:nvPr/>
        </p:nvSpPr>
        <p:spPr>
          <a:xfrm>
            <a:off x="6217946" y="6916118"/>
            <a:ext cx="1978317" cy="701040"/>
          </a:xfrm>
          <a:prstGeom prst="rect">
            <a:avLst/>
          </a:prstGeom>
        </p:spPr>
        <p:txBody>
          <a:bodyPr lIns="0" tIns="0" rIns="0" bIns="0" rtlCol="0" anchor="t">
            <a:spAutoFit/>
          </a:bodyPr>
          <a:lstStyle/>
          <a:p>
            <a:pPr algn="l">
              <a:lnSpc>
                <a:spcPts val="2760"/>
              </a:lnSpc>
            </a:pPr>
            <a:r>
              <a:rPr lang="en-US" sz="2400">
                <a:solidFill>
                  <a:srgbClr val="000000"/>
                </a:solidFill>
                <a:latin typeface="Barlow"/>
                <a:ea typeface="Barlow"/>
                <a:cs typeface="Barlow"/>
                <a:sym typeface="Barlow"/>
              </a:rPr>
              <a:t>Dubai World Central</a:t>
            </a:r>
          </a:p>
        </p:txBody>
      </p:sp>
      <p:sp>
        <p:nvSpPr>
          <p:cNvPr id="42" name="TextBox 42"/>
          <p:cNvSpPr txBox="1"/>
          <p:nvPr/>
        </p:nvSpPr>
        <p:spPr>
          <a:xfrm>
            <a:off x="1228433" y="4026601"/>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3 minutes</a:t>
            </a:r>
          </a:p>
        </p:txBody>
      </p:sp>
      <p:sp>
        <p:nvSpPr>
          <p:cNvPr id="43" name="TextBox 43"/>
          <p:cNvSpPr txBox="1"/>
          <p:nvPr/>
        </p:nvSpPr>
        <p:spPr>
          <a:xfrm>
            <a:off x="1228433" y="524352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4 minutes</a:t>
            </a:r>
          </a:p>
        </p:txBody>
      </p:sp>
      <p:sp>
        <p:nvSpPr>
          <p:cNvPr id="44" name="TextBox 44"/>
          <p:cNvSpPr txBox="1"/>
          <p:nvPr/>
        </p:nvSpPr>
        <p:spPr>
          <a:xfrm>
            <a:off x="1228433" y="647796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5 minutes</a:t>
            </a:r>
          </a:p>
        </p:txBody>
      </p:sp>
      <p:sp>
        <p:nvSpPr>
          <p:cNvPr id="45" name="TextBox 45"/>
          <p:cNvSpPr txBox="1"/>
          <p:nvPr/>
        </p:nvSpPr>
        <p:spPr>
          <a:xfrm>
            <a:off x="1228433" y="771240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8 minutes</a:t>
            </a:r>
          </a:p>
        </p:txBody>
      </p:sp>
      <p:sp>
        <p:nvSpPr>
          <p:cNvPr id="46" name="TextBox 46"/>
          <p:cNvSpPr txBox="1"/>
          <p:nvPr/>
        </p:nvSpPr>
        <p:spPr>
          <a:xfrm>
            <a:off x="3752810" y="4026601"/>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2 minutes</a:t>
            </a:r>
          </a:p>
        </p:txBody>
      </p:sp>
      <p:sp>
        <p:nvSpPr>
          <p:cNvPr id="47" name="TextBox 47"/>
          <p:cNvSpPr txBox="1"/>
          <p:nvPr/>
        </p:nvSpPr>
        <p:spPr>
          <a:xfrm>
            <a:off x="3752810" y="524352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7 minutes</a:t>
            </a:r>
          </a:p>
        </p:txBody>
      </p:sp>
      <p:sp>
        <p:nvSpPr>
          <p:cNvPr id="48" name="TextBox 48"/>
          <p:cNvSpPr txBox="1"/>
          <p:nvPr/>
        </p:nvSpPr>
        <p:spPr>
          <a:xfrm>
            <a:off x="3752810" y="647796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10 minutes</a:t>
            </a:r>
          </a:p>
        </p:txBody>
      </p:sp>
      <p:sp>
        <p:nvSpPr>
          <p:cNvPr id="49" name="TextBox 49"/>
          <p:cNvSpPr txBox="1"/>
          <p:nvPr/>
        </p:nvSpPr>
        <p:spPr>
          <a:xfrm>
            <a:off x="3752810" y="771240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15 minutes</a:t>
            </a:r>
          </a:p>
        </p:txBody>
      </p:sp>
      <p:sp>
        <p:nvSpPr>
          <p:cNvPr id="50" name="TextBox 50"/>
          <p:cNvSpPr txBox="1"/>
          <p:nvPr/>
        </p:nvSpPr>
        <p:spPr>
          <a:xfrm>
            <a:off x="6277186" y="4026601"/>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10 minutes</a:t>
            </a:r>
          </a:p>
        </p:txBody>
      </p:sp>
      <p:sp>
        <p:nvSpPr>
          <p:cNvPr id="51" name="TextBox 51"/>
          <p:cNvSpPr txBox="1"/>
          <p:nvPr/>
        </p:nvSpPr>
        <p:spPr>
          <a:xfrm>
            <a:off x="6277186" y="524352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14 minutes</a:t>
            </a:r>
          </a:p>
        </p:txBody>
      </p:sp>
      <p:sp>
        <p:nvSpPr>
          <p:cNvPr id="52" name="TextBox 52"/>
          <p:cNvSpPr txBox="1"/>
          <p:nvPr/>
        </p:nvSpPr>
        <p:spPr>
          <a:xfrm>
            <a:off x="6277186" y="647796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23 minutes</a:t>
            </a:r>
          </a:p>
        </p:txBody>
      </p:sp>
      <p:sp>
        <p:nvSpPr>
          <p:cNvPr id="53" name="TextBox 53"/>
          <p:cNvSpPr txBox="1"/>
          <p:nvPr/>
        </p:nvSpPr>
        <p:spPr>
          <a:xfrm>
            <a:off x="6277186" y="7712408"/>
            <a:ext cx="929918" cy="218423"/>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35 minutes</a:t>
            </a:r>
          </a:p>
        </p:txBody>
      </p:sp>
      <p:sp>
        <p:nvSpPr>
          <p:cNvPr id="54" name="TextBox 54"/>
          <p:cNvSpPr txBox="1"/>
          <p:nvPr/>
        </p:nvSpPr>
        <p:spPr>
          <a:xfrm>
            <a:off x="6217946" y="8951046"/>
            <a:ext cx="929918" cy="218440"/>
          </a:xfrm>
          <a:prstGeom prst="rect">
            <a:avLst/>
          </a:prstGeom>
        </p:spPr>
        <p:txBody>
          <a:bodyPr lIns="0" tIns="0" rIns="0" bIns="0" rtlCol="0" anchor="t">
            <a:spAutoFit/>
          </a:bodyPr>
          <a:lstStyle/>
          <a:p>
            <a:pPr algn="l">
              <a:lnSpc>
                <a:spcPts val="1609"/>
              </a:lnSpc>
            </a:pPr>
            <a:r>
              <a:rPr lang="en-US" sz="1399" b="1">
                <a:solidFill>
                  <a:srgbClr val="5AB5B1"/>
                </a:solidFill>
                <a:latin typeface="Barlow Bold"/>
                <a:ea typeface="Barlow Bold"/>
                <a:cs typeface="Barlow Bold"/>
                <a:sym typeface="Barlow Bold"/>
              </a:rPr>
              <a:t>On call</a:t>
            </a:r>
          </a:p>
        </p:txBody>
      </p:sp>
      <p:sp>
        <p:nvSpPr>
          <p:cNvPr id="55" name="Freeform 55"/>
          <p:cNvSpPr/>
          <p:nvPr/>
        </p:nvSpPr>
        <p:spPr>
          <a:xfrm>
            <a:off x="12376605" y="922275"/>
            <a:ext cx="2664537" cy="2554289"/>
          </a:xfrm>
          <a:custGeom>
            <a:avLst/>
            <a:gdLst/>
            <a:ahLst/>
            <a:cxnLst/>
            <a:rect l="l" t="t" r="r" b="b"/>
            <a:pathLst>
              <a:path w="2664537" h="2554289">
                <a:moveTo>
                  <a:pt x="0" y="0"/>
                </a:moveTo>
                <a:lnTo>
                  <a:pt x="2664536" y="0"/>
                </a:lnTo>
                <a:lnTo>
                  <a:pt x="2664536" y="2554289"/>
                </a:lnTo>
                <a:lnTo>
                  <a:pt x="0" y="2554289"/>
                </a:lnTo>
                <a:lnTo>
                  <a:pt x="0" y="0"/>
                </a:lnTo>
                <a:close/>
              </a:path>
            </a:pathLst>
          </a:custGeom>
          <a:blipFill>
            <a:blip r:embed="rId9"/>
            <a:stretch>
              <a:fillRect l="-18227" t="-25268" r="-19915" b="-18837"/>
            </a:stretch>
          </a:blipFill>
        </p:spPr>
        <p:txBody>
          <a:bodyPr/>
          <a:lstStyle/>
          <a:p>
            <a:endParaRPr lang="en-AE"/>
          </a:p>
        </p:txBody>
      </p:sp>
      <p:sp>
        <p:nvSpPr>
          <p:cNvPr id="56" name="TextBox 27">
            <a:extLst>
              <a:ext uri="{FF2B5EF4-FFF2-40B4-BE49-F238E27FC236}">
                <a16:creationId xmlns:a16="http://schemas.microsoft.com/office/drawing/2014/main" id="{31DB0837-9B4B-6DF5-EC84-AD5972502E28}"/>
              </a:ext>
            </a:extLst>
          </p:cNvPr>
          <p:cNvSpPr txBox="1"/>
          <p:nvPr/>
        </p:nvSpPr>
        <p:spPr>
          <a:xfrm>
            <a:off x="1074789" y="1425679"/>
            <a:ext cx="1978317" cy="359073"/>
          </a:xfrm>
          <a:prstGeom prst="rect">
            <a:avLst/>
          </a:prstGeom>
        </p:spPr>
        <p:txBody>
          <a:bodyPr lIns="0" tIns="0" rIns="0" bIns="0" rtlCol="0" anchor="t">
            <a:spAutoFit/>
          </a:bodyPr>
          <a:lstStyle/>
          <a:p>
            <a:pPr algn="l">
              <a:lnSpc>
                <a:spcPts val="2760"/>
              </a:lnSpc>
            </a:pPr>
            <a:r>
              <a:rPr lang="en-US" sz="2400" b="1">
                <a:solidFill>
                  <a:srgbClr val="000000"/>
                </a:solidFill>
                <a:latin typeface="Barlow"/>
                <a:ea typeface="Barlow"/>
                <a:cs typeface="Barlow"/>
                <a:sym typeface="Barlow"/>
              </a:rPr>
              <a:t>Schools</a:t>
            </a:r>
            <a:endParaRPr lang="en-US" sz="2400">
              <a:solidFill>
                <a:srgbClr val="000000"/>
              </a:solidFill>
              <a:latin typeface="Barlow"/>
              <a:ea typeface="Barlow"/>
              <a:cs typeface="Barlow"/>
              <a:sym typeface="Barlow"/>
            </a:endParaRPr>
          </a:p>
        </p:txBody>
      </p:sp>
      <p:sp>
        <p:nvSpPr>
          <p:cNvPr id="58" name="TextBox 57">
            <a:extLst>
              <a:ext uri="{FF2B5EF4-FFF2-40B4-BE49-F238E27FC236}">
                <a16:creationId xmlns:a16="http://schemas.microsoft.com/office/drawing/2014/main" id="{B57F834F-C5C4-05FF-E939-4829061CB162}"/>
              </a:ext>
            </a:extLst>
          </p:cNvPr>
          <p:cNvSpPr txBox="1"/>
          <p:nvPr/>
        </p:nvSpPr>
        <p:spPr>
          <a:xfrm>
            <a:off x="3395778" y="1421978"/>
            <a:ext cx="9144000" cy="461665"/>
          </a:xfrm>
          <a:prstGeom prst="rect">
            <a:avLst/>
          </a:prstGeom>
          <a:noFill/>
        </p:spPr>
        <p:txBody>
          <a:bodyPr wrap="square">
            <a:spAutoFit/>
          </a:bodyPr>
          <a:lstStyle/>
          <a:p>
            <a:r>
              <a:rPr lang="en-US" sz="2400" b="1">
                <a:solidFill>
                  <a:srgbClr val="000000"/>
                </a:solidFill>
                <a:latin typeface="Barlow"/>
                <a:sym typeface="Barlow"/>
              </a:rPr>
              <a:t>Malls</a:t>
            </a:r>
            <a:endParaRPr lang="en-AE" sz="2400" b="1">
              <a:solidFill>
                <a:srgbClr val="000000"/>
              </a:solidFill>
              <a:latin typeface="Barlow"/>
            </a:endParaRPr>
          </a:p>
        </p:txBody>
      </p:sp>
      <p:sp>
        <p:nvSpPr>
          <p:cNvPr id="60" name="TextBox 59">
            <a:extLst>
              <a:ext uri="{FF2B5EF4-FFF2-40B4-BE49-F238E27FC236}">
                <a16:creationId xmlns:a16="http://schemas.microsoft.com/office/drawing/2014/main" id="{8C4E4537-129E-0164-3849-D013A902E46B}"/>
              </a:ext>
            </a:extLst>
          </p:cNvPr>
          <p:cNvSpPr txBox="1"/>
          <p:nvPr/>
        </p:nvSpPr>
        <p:spPr>
          <a:xfrm>
            <a:off x="5897142" y="1408533"/>
            <a:ext cx="9144000" cy="461665"/>
          </a:xfrm>
          <a:prstGeom prst="rect">
            <a:avLst/>
          </a:prstGeom>
          <a:noFill/>
        </p:spPr>
        <p:txBody>
          <a:bodyPr wrap="square">
            <a:spAutoFit/>
          </a:bodyPr>
          <a:lstStyle/>
          <a:p>
            <a:r>
              <a:rPr lang="en-US" sz="2400" b="1">
                <a:solidFill>
                  <a:srgbClr val="000000"/>
                </a:solidFill>
                <a:latin typeface="Barlow"/>
                <a:sym typeface="Barlow"/>
              </a:rPr>
              <a:t>Transport Links</a:t>
            </a:r>
            <a:endParaRPr lang="en-AE" sz="2400" b="1">
              <a:solidFill>
                <a:srgbClr val="000000"/>
              </a:solidFill>
              <a:latin typeface="Barlow"/>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333" b="-9333"/>
            </a:stretch>
          </a:blipFill>
        </p:spPr>
        <p:txBody>
          <a:bodyPr/>
          <a:lstStyle/>
          <a:p>
            <a:endParaRPr lang="en-AE"/>
          </a:p>
        </p:txBody>
      </p:sp>
      <p:sp>
        <p:nvSpPr>
          <p:cNvPr id="3" name="Freeform 3"/>
          <p:cNvSpPr/>
          <p:nvPr/>
        </p:nvSpPr>
        <p:spPr>
          <a:xfrm>
            <a:off x="6607033" y="-200533"/>
            <a:ext cx="12092656" cy="10487533"/>
          </a:xfrm>
          <a:custGeom>
            <a:avLst/>
            <a:gdLst/>
            <a:ahLst/>
            <a:cxnLst/>
            <a:rect l="l" t="t" r="r" b="b"/>
            <a:pathLst>
              <a:path w="12092656" h="10487533">
                <a:moveTo>
                  <a:pt x="0" y="0"/>
                </a:moveTo>
                <a:lnTo>
                  <a:pt x="12092656" y="0"/>
                </a:lnTo>
                <a:lnTo>
                  <a:pt x="12092656" y="10487533"/>
                </a:lnTo>
                <a:lnTo>
                  <a:pt x="0" y="10487533"/>
                </a:lnTo>
                <a:lnTo>
                  <a:pt x="0" y="0"/>
                </a:lnTo>
                <a:close/>
              </a:path>
            </a:pathLst>
          </a:custGeom>
          <a:blipFill>
            <a:blip r:embed="rId3"/>
            <a:stretch>
              <a:fillRect t="-2443" r="-115523" b="-37342"/>
            </a:stretch>
          </a:blipFill>
        </p:spPr>
        <p:txBody>
          <a:bodyPr/>
          <a:lstStyle/>
          <a:p>
            <a:endParaRPr lang="en-AE"/>
          </a:p>
        </p:txBody>
      </p:sp>
      <p:sp>
        <p:nvSpPr>
          <p:cNvPr id="4" name="TextBox 4"/>
          <p:cNvSpPr txBox="1"/>
          <p:nvPr/>
        </p:nvSpPr>
        <p:spPr>
          <a:xfrm>
            <a:off x="1028700" y="1763391"/>
            <a:ext cx="4805698" cy="2103120"/>
          </a:xfrm>
          <a:prstGeom prst="rect">
            <a:avLst/>
          </a:prstGeom>
        </p:spPr>
        <p:txBody>
          <a:bodyPr lIns="0" tIns="0" rIns="0" bIns="0" rtlCol="0" anchor="t">
            <a:spAutoFit/>
          </a:bodyPr>
          <a:lstStyle/>
          <a:p>
            <a:pPr algn="l">
              <a:lnSpc>
                <a:spcPts val="8280"/>
              </a:lnSpc>
            </a:pPr>
            <a:r>
              <a:rPr lang="en-US" sz="7200" b="1" spc="-431">
                <a:solidFill>
                  <a:srgbClr val="FFFDFA"/>
                </a:solidFill>
                <a:latin typeface="Libre Baskerville Bold"/>
                <a:ea typeface="Libre Baskerville Bold"/>
                <a:cs typeface="Libre Baskerville Bold"/>
                <a:sym typeface="Libre Baskerville Bold"/>
              </a:rPr>
              <a:t>Project Overview</a:t>
            </a:r>
          </a:p>
        </p:txBody>
      </p:sp>
      <p:sp>
        <p:nvSpPr>
          <p:cNvPr id="5" name="TextBox 5"/>
          <p:cNvSpPr txBox="1"/>
          <p:nvPr/>
        </p:nvSpPr>
        <p:spPr>
          <a:xfrm>
            <a:off x="1028700" y="4262124"/>
            <a:ext cx="5384800" cy="2769989"/>
          </a:xfrm>
          <a:prstGeom prst="rect">
            <a:avLst/>
          </a:prstGeom>
        </p:spPr>
        <p:txBody>
          <a:bodyPr lIns="0" tIns="0" rIns="0" bIns="0" rtlCol="0" anchor="t">
            <a:spAutoFit/>
          </a:bodyPr>
          <a:lstStyle/>
          <a:p>
            <a:pPr algn="just">
              <a:lnSpc>
                <a:spcPts val="2400"/>
              </a:lnSpc>
            </a:pPr>
            <a:r>
              <a:rPr lang="en-US" sz="2400">
                <a:solidFill>
                  <a:srgbClr val="FFFDFA"/>
                </a:solidFill>
                <a:latin typeface="Barlow"/>
                <a:ea typeface="Barlow"/>
                <a:cs typeface="Barlow"/>
                <a:sym typeface="Barlow"/>
              </a:rPr>
              <a:t>Situated comfortably against the lush green backdrop of Dubai’s </a:t>
            </a:r>
            <a:r>
              <a:rPr lang="en-US" sz="2400" err="1">
                <a:solidFill>
                  <a:srgbClr val="FFFDFA"/>
                </a:solidFill>
                <a:latin typeface="Barlow"/>
                <a:ea typeface="Barlow"/>
                <a:cs typeface="Barlow"/>
                <a:sym typeface="Barlow"/>
              </a:rPr>
              <a:t>Mushrif</a:t>
            </a:r>
            <a:r>
              <a:rPr lang="en-US" sz="2400">
                <a:solidFill>
                  <a:srgbClr val="FFFDFA"/>
                </a:solidFill>
                <a:latin typeface="Barlow"/>
                <a:ea typeface="Barlow"/>
                <a:cs typeface="Barlow"/>
                <a:sym typeface="Barlow"/>
              </a:rPr>
              <a:t> park, and a short drive away from multiple schools, malls, and parks, </a:t>
            </a:r>
            <a:r>
              <a:rPr lang="en-US" sz="2400" err="1">
                <a:solidFill>
                  <a:srgbClr val="FFFDFA"/>
                </a:solidFill>
                <a:latin typeface="Barlow"/>
                <a:ea typeface="Barlow"/>
                <a:cs typeface="Barlow"/>
                <a:sym typeface="Barlow"/>
              </a:rPr>
              <a:t>Asayel</a:t>
            </a:r>
            <a:r>
              <a:rPr lang="en-US" sz="2400">
                <a:solidFill>
                  <a:srgbClr val="FFFDFA"/>
                </a:solidFill>
                <a:latin typeface="Barlow"/>
                <a:ea typeface="Barlow"/>
                <a:cs typeface="Barlow"/>
                <a:sym typeface="Barlow"/>
              </a:rPr>
              <a:t> Avenue is the perfect choice for any resident seeking to settle in the suburbs of this multicultural city.</a:t>
            </a:r>
          </a:p>
          <a:p>
            <a:pPr algn="just">
              <a:lnSpc>
                <a:spcPts val="2400"/>
              </a:lnSpc>
            </a:pPr>
            <a:endParaRPr lang="en-US" sz="2400">
              <a:solidFill>
                <a:srgbClr val="FFFDFA"/>
              </a:solidFill>
              <a:latin typeface="Barlow"/>
              <a:ea typeface="Barlow"/>
              <a:cs typeface="Barlow"/>
              <a:sym typeface="Barlow"/>
            </a:endParaRPr>
          </a:p>
          <a:p>
            <a:pPr algn="just">
              <a:lnSpc>
                <a:spcPts val="2400"/>
              </a:lnSpc>
              <a:spcBef>
                <a:spcPct val="0"/>
              </a:spcBef>
            </a:pPr>
            <a:endParaRPr lang="en-US" sz="2400">
              <a:solidFill>
                <a:srgbClr val="FFFDFA"/>
              </a:solidFill>
              <a:latin typeface="Barlow"/>
              <a:ea typeface="Barlow"/>
              <a:cs typeface="Barlow"/>
              <a:sym typeface="Barlow"/>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732100"/>
            <a:ext cx="7579726" cy="2103120"/>
          </a:xfrm>
          <a:prstGeom prst="rect">
            <a:avLst/>
          </a:prstGeom>
        </p:spPr>
        <p:txBody>
          <a:bodyPr lIns="0" tIns="0" rIns="0" bIns="0" rtlCol="0" anchor="t">
            <a:spAutoFit/>
          </a:bodyPr>
          <a:lstStyle/>
          <a:p>
            <a:pPr algn="l">
              <a:lnSpc>
                <a:spcPts val="8280"/>
              </a:lnSpc>
            </a:pPr>
            <a:r>
              <a:rPr lang="en-US" sz="7200" b="1" spc="-431">
                <a:solidFill>
                  <a:srgbClr val="000000"/>
                </a:solidFill>
                <a:latin typeface="Libre Baskerville Bold"/>
                <a:ea typeface="Libre Baskerville Bold"/>
                <a:cs typeface="Libre Baskerville Bold"/>
                <a:sym typeface="Libre Baskerville Bold"/>
              </a:rPr>
              <a:t>Spacious</a:t>
            </a:r>
          </a:p>
          <a:p>
            <a:pPr algn="l">
              <a:lnSpc>
                <a:spcPts val="8280"/>
              </a:lnSpc>
            </a:pPr>
            <a:r>
              <a:rPr lang="en-US" sz="7200" b="1" spc="-431">
                <a:solidFill>
                  <a:srgbClr val="000000"/>
                </a:solidFill>
                <a:latin typeface="Libre Baskerville Bold"/>
                <a:ea typeface="Libre Baskerville Bold"/>
                <a:cs typeface="Libre Baskerville Bold"/>
                <a:sym typeface="Libre Baskerville Bold"/>
              </a:rPr>
              <a:t>Living Spaces</a:t>
            </a:r>
          </a:p>
        </p:txBody>
      </p:sp>
      <p:sp>
        <p:nvSpPr>
          <p:cNvPr id="3" name="TextBox 3"/>
          <p:cNvSpPr txBox="1"/>
          <p:nvPr/>
        </p:nvSpPr>
        <p:spPr>
          <a:xfrm>
            <a:off x="1028700" y="4241527"/>
            <a:ext cx="7639050" cy="2165985"/>
          </a:xfrm>
          <a:prstGeom prst="rect">
            <a:avLst/>
          </a:prstGeom>
        </p:spPr>
        <p:txBody>
          <a:bodyPr lIns="0" tIns="0" rIns="0" bIns="0" rtlCol="0" anchor="t">
            <a:spAutoFit/>
          </a:bodyPr>
          <a:lstStyle/>
          <a:p>
            <a:pPr algn="just">
              <a:lnSpc>
                <a:spcPts val="2400"/>
              </a:lnSpc>
              <a:spcBef>
                <a:spcPct val="0"/>
              </a:spcBef>
            </a:pPr>
            <a:r>
              <a:rPr lang="en-US" sz="2400">
                <a:solidFill>
                  <a:srgbClr val="000000"/>
                </a:solidFill>
                <a:latin typeface="Barlow"/>
                <a:ea typeface="Barlow"/>
                <a:cs typeface="Barlow"/>
                <a:sym typeface="Barlow"/>
              </a:rPr>
              <a:t>Asayel Avenue’s meticulous design is visible from the moment you enter the lobby right until you set foot inside your apartment, reflecting delicacy in each detail. The generously-sized living units are thoughtfully designed to offer more usable living space across all rooms, while the addition of floor-to-roof windows maximizes natural light,  resulting in an unmatched residential experience. </a:t>
            </a:r>
          </a:p>
        </p:txBody>
      </p:sp>
      <p:sp>
        <p:nvSpPr>
          <p:cNvPr id="4" name="TextBox 4"/>
          <p:cNvSpPr txBox="1"/>
          <p:nvPr/>
        </p:nvSpPr>
        <p:spPr>
          <a:xfrm>
            <a:off x="3737921" y="7036615"/>
            <a:ext cx="1260434" cy="885825"/>
          </a:xfrm>
          <a:prstGeom prst="rect">
            <a:avLst/>
          </a:prstGeom>
        </p:spPr>
        <p:txBody>
          <a:bodyPr lIns="0" tIns="0" rIns="0" bIns="0" rtlCol="0" anchor="t">
            <a:spAutoFit/>
          </a:bodyPr>
          <a:lstStyle/>
          <a:p>
            <a:pPr algn="l">
              <a:lnSpc>
                <a:spcPts val="6900"/>
              </a:lnSpc>
            </a:pPr>
            <a:r>
              <a:rPr lang="en-US" sz="6000" b="1">
                <a:solidFill>
                  <a:srgbClr val="59B5B1"/>
                </a:solidFill>
                <a:latin typeface="Libre Baskerville Bold"/>
                <a:ea typeface="Libre Baskerville Bold"/>
                <a:cs typeface="Libre Baskerville Bold"/>
                <a:sym typeface="Libre Baskerville Bold"/>
              </a:rPr>
              <a:t>151</a:t>
            </a:r>
          </a:p>
        </p:txBody>
      </p:sp>
      <p:sp>
        <p:nvSpPr>
          <p:cNvPr id="5" name="TextBox 5"/>
          <p:cNvSpPr txBox="1"/>
          <p:nvPr/>
        </p:nvSpPr>
        <p:spPr>
          <a:xfrm>
            <a:off x="3737921" y="7951015"/>
            <a:ext cx="2219566"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Two-bedroom apartments</a:t>
            </a:r>
          </a:p>
        </p:txBody>
      </p:sp>
      <p:sp>
        <p:nvSpPr>
          <p:cNvPr id="6" name="TextBox 6"/>
          <p:cNvSpPr txBox="1"/>
          <p:nvPr/>
        </p:nvSpPr>
        <p:spPr>
          <a:xfrm>
            <a:off x="1028700" y="7036615"/>
            <a:ext cx="1260434" cy="885825"/>
          </a:xfrm>
          <a:prstGeom prst="rect">
            <a:avLst/>
          </a:prstGeom>
        </p:spPr>
        <p:txBody>
          <a:bodyPr lIns="0" tIns="0" rIns="0" bIns="0" rtlCol="0" anchor="t">
            <a:spAutoFit/>
          </a:bodyPr>
          <a:lstStyle/>
          <a:p>
            <a:pPr algn="l">
              <a:lnSpc>
                <a:spcPts val="6900"/>
              </a:lnSpc>
            </a:pPr>
            <a:r>
              <a:rPr lang="en-US" sz="6000" b="1">
                <a:solidFill>
                  <a:srgbClr val="59B5B1"/>
                </a:solidFill>
                <a:latin typeface="Libre Baskerville Bold"/>
                <a:ea typeface="Libre Baskerville Bold"/>
                <a:cs typeface="Libre Baskerville Bold"/>
                <a:sym typeface="Libre Baskerville Bold"/>
              </a:rPr>
              <a:t>9</a:t>
            </a:r>
          </a:p>
        </p:txBody>
      </p:sp>
      <p:sp>
        <p:nvSpPr>
          <p:cNvPr id="7" name="TextBox 7"/>
          <p:cNvSpPr txBox="1"/>
          <p:nvPr/>
        </p:nvSpPr>
        <p:spPr>
          <a:xfrm>
            <a:off x="1028700" y="7951015"/>
            <a:ext cx="2219566"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One-bedroom apartments</a:t>
            </a:r>
          </a:p>
        </p:txBody>
      </p:sp>
      <p:sp>
        <p:nvSpPr>
          <p:cNvPr id="8" name="TextBox 8"/>
          <p:cNvSpPr txBox="1"/>
          <p:nvPr/>
        </p:nvSpPr>
        <p:spPr>
          <a:xfrm>
            <a:off x="6448184" y="7036615"/>
            <a:ext cx="1094643" cy="885825"/>
          </a:xfrm>
          <a:prstGeom prst="rect">
            <a:avLst/>
          </a:prstGeom>
        </p:spPr>
        <p:txBody>
          <a:bodyPr lIns="0" tIns="0" rIns="0" bIns="0" rtlCol="0" anchor="t">
            <a:spAutoFit/>
          </a:bodyPr>
          <a:lstStyle/>
          <a:p>
            <a:pPr marL="0" lvl="0" indent="0" algn="l">
              <a:lnSpc>
                <a:spcPts val="6900"/>
              </a:lnSpc>
              <a:spcBef>
                <a:spcPct val="0"/>
              </a:spcBef>
            </a:pPr>
            <a:r>
              <a:rPr lang="en-US" sz="6000" b="1" u="none" strike="noStrike">
                <a:solidFill>
                  <a:srgbClr val="59B5B1"/>
                </a:solidFill>
                <a:latin typeface="Libre Baskerville Bold"/>
                <a:ea typeface="Libre Baskerville Bold"/>
                <a:cs typeface="Libre Baskerville Bold"/>
                <a:sym typeface="Libre Baskerville Bold"/>
              </a:rPr>
              <a:t>33</a:t>
            </a:r>
          </a:p>
        </p:txBody>
      </p:sp>
      <p:sp>
        <p:nvSpPr>
          <p:cNvPr id="9" name="TextBox 9"/>
          <p:cNvSpPr txBox="1"/>
          <p:nvPr/>
        </p:nvSpPr>
        <p:spPr>
          <a:xfrm>
            <a:off x="6448184" y="7951015"/>
            <a:ext cx="2219566" cy="641985"/>
          </a:xfrm>
          <a:prstGeom prst="rect">
            <a:avLst/>
          </a:prstGeom>
        </p:spPr>
        <p:txBody>
          <a:bodyPr lIns="0" tIns="0" rIns="0" bIns="0" rtlCol="0" anchor="t">
            <a:spAutoFit/>
          </a:bodyPr>
          <a:lstStyle/>
          <a:p>
            <a:pPr algn="l">
              <a:lnSpc>
                <a:spcPts val="2400"/>
              </a:lnSpc>
            </a:pPr>
            <a:r>
              <a:rPr lang="en-US" sz="2400" b="1">
                <a:solidFill>
                  <a:srgbClr val="000000"/>
                </a:solidFill>
                <a:latin typeface="Barlow Bold"/>
                <a:ea typeface="Barlow Bold"/>
                <a:cs typeface="Barlow Bold"/>
                <a:sym typeface="Barlow Bold"/>
              </a:rPr>
              <a:t>Three-bedroom apartments</a:t>
            </a:r>
          </a:p>
        </p:txBody>
      </p:sp>
      <p:sp>
        <p:nvSpPr>
          <p:cNvPr id="10" name="Freeform 10"/>
          <p:cNvSpPr/>
          <p:nvPr/>
        </p:nvSpPr>
        <p:spPr>
          <a:xfrm>
            <a:off x="9620250" y="0"/>
            <a:ext cx="8667750" cy="10287000"/>
          </a:xfrm>
          <a:custGeom>
            <a:avLst/>
            <a:gdLst/>
            <a:ahLst/>
            <a:cxnLst/>
            <a:rect l="l" t="t" r="r" b="b"/>
            <a:pathLst>
              <a:path w="8667750" h="10446352">
                <a:moveTo>
                  <a:pt x="0" y="0"/>
                </a:moveTo>
                <a:lnTo>
                  <a:pt x="8667750" y="0"/>
                </a:lnTo>
                <a:lnTo>
                  <a:pt x="8667750" y="10446352"/>
                </a:lnTo>
                <a:lnTo>
                  <a:pt x="0" y="10446352"/>
                </a:lnTo>
                <a:lnTo>
                  <a:pt x="0" y="0"/>
                </a:lnTo>
                <a:close/>
              </a:path>
            </a:pathLst>
          </a:custGeom>
          <a:blipFill>
            <a:blip r:embed="rId2"/>
            <a:stretch>
              <a:fillRect l="-14082" r="-126990"/>
            </a:stretch>
          </a:blipFill>
          <a:ln cap="sq">
            <a:noFill/>
            <a:prstDash val="solid"/>
            <a:miter/>
          </a:ln>
        </p:spPr>
        <p:txBody>
          <a:bodyPr/>
          <a:lstStyle/>
          <a:p>
            <a:endParaRPr lang="en-AE"/>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448"/>
            </a:stretch>
          </a:blipFill>
        </p:spPr>
        <p:txBody>
          <a:bodyPr/>
          <a:lstStyle/>
          <a:p>
            <a:endParaRPr lang="en-AE"/>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77466" t="-10706" r="-6204" b="-25346"/>
            </a:stretch>
          </a:blipFill>
        </p:spPr>
        <p:txBody>
          <a:bodyPr/>
          <a:lstStyle/>
          <a:p>
            <a:endParaRPr lang="en-AE"/>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7EBB332CEE2D4E84F964761371F823" ma:contentTypeVersion="19" ma:contentTypeDescription="Create a new document." ma:contentTypeScope="" ma:versionID="bb96875e17577584323ac466a0d77719">
  <xsd:schema xmlns:xsd="http://www.w3.org/2001/XMLSchema" xmlns:xs="http://www.w3.org/2001/XMLSchema" xmlns:p="http://schemas.microsoft.com/office/2006/metadata/properties" xmlns:ns2="f3d6baee-d362-4bf8-98ca-8011c989749f" xmlns:ns3="85881a18-dbcc-4de7-84eb-a34496155a93" targetNamespace="http://schemas.microsoft.com/office/2006/metadata/properties" ma:root="true" ma:fieldsID="782baef7fd059cfc9b85d00456189cbb" ns2:_="" ns3:_="">
    <xsd:import namespace="f3d6baee-d362-4bf8-98ca-8011c989749f"/>
    <xsd:import namespace="85881a18-dbcc-4de7-84eb-a34496155a9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ObjectDetectorVersions" minOccurs="0"/>
                <xsd:element ref="ns2:_Flow_SignoffStatu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d6baee-d362-4bf8-98ca-8011c98974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89a77e4-90a6-4743-90b6-7c653b0669ef"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_Flow_SignoffStatus" ma:index="24" nillable="true" ma:displayName="Sign-off status" ma:internalName="Sign_x002d_off_x0020_status">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5881a18-dbcc-4de7-84eb-a34496155a93"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7b7e940-df7f-4ccb-a48a-16ab277225c8}" ma:internalName="TaxCatchAll" ma:showField="CatchAllData" ma:web="85881a18-dbcc-4de7-84eb-a34496155a9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3d6baee-d362-4bf8-98ca-8011c989749f" xsi:nil="true"/>
    <TaxCatchAll xmlns="85881a18-dbcc-4de7-84eb-a34496155a93" xsi:nil="true"/>
    <lcf76f155ced4ddcb4097134ff3c332f xmlns="f3d6baee-d362-4bf8-98ca-8011c989749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184AF4-3826-40F6-8FE7-2BA5E2329F84}">
  <ds:schemaRefs>
    <ds:schemaRef ds:uri="85881a18-dbcc-4de7-84eb-a34496155a93"/>
    <ds:schemaRef ds:uri="f3d6baee-d362-4bf8-98ca-8011c989749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2232CD0-E83E-42DF-BCEA-69FDB8034C57}">
  <ds:schemaRefs>
    <ds:schemaRef ds:uri="http://schemas.microsoft.com/office/2006/metadata/properties"/>
    <ds:schemaRef ds:uri="http://www.w3.org/XML/1998/namespace"/>
    <ds:schemaRef ds:uri="http://purl.org/dc/elements/1.1/"/>
    <ds:schemaRef ds:uri="http://schemas.microsoft.com/office/2006/documentManagement/types"/>
    <ds:schemaRef ds:uri="http://schemas.microsoft.com/office/infopath/2007/PartnerControls"/>
    <ds:schemaRef ds:uri="f3d6baee-d362-4bf8-98ca-8011c989749f"/>
    <ds:schemaRef ds:uri="http://purl.org/dc/terms/"/>
    <ds:schemaRef ds:uri="http://schemas.openxmlformats.org/package/2006/metadata/core-properties"/>
    <ds:schemaRef ds:uri="85881a18-dbcc-4de7-84eb-a34496155a93"/>
    <ds:schemaRef ds:uri="http://purl.org/dc/dcmitype/"/>
  </ds:schemaRefs>
</ds:datastoreItem>
</file>

<file path=customXml/itemProps3.xml><?xml version="1.0" encoding="utf-8"?>
<ds:datastoreItem xmlns:ds="http://schemas.openxmlformats.org/officeDocument/2006/customXml" ds:itemID="{0385D3B6-890E-4B3C-B87B-7FEEA6DB47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TotalTime>
  <Words>767</Words>
  <Application>Microsoft Office PowerPoint</Application>
  <PresentationFormat>Custom</PresentationFormat>
  <Paragraphs>259</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Asayel Presentation</dc:title>
  <dc:creator>Cynthia Preethi Quadros</dc:creator>
  <cp:lastModifiedBy>Cynthia Preethi Quadros</cp:lastModifiedBy>
  <cp:revision>6</cp:revision>
  <cp:lastPrinted>2025-05-06T12:32:33Z</cp:lastPrinted>
  <dcterms:created xsi:type="dcterms:W3CDTF">2006-08-16T00:00:00Z</dcterms:created>
  <dcterms:modified xsi:type="dcterms:W3CDTF">2025-05-06T13:01:08Z</dcterms:modified>
  <dc:identifier>DAGe94MTVR4</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0x010100247EBB332CEE2D4E84F964761371F823</vt:lpwstr>
  </property>
  <property fmtid="{D5CDD505-2E9C-101B-9397-08002B2CF9AE}" pid="3" name="MediaServiceImageTags">
    <vt:lpwstr/>
  </property>
</Properties>
</file>